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1793" r:id="rId5"/>
    <p:sldId id="271" r:id="rId6"/>
    <p:sldId id="1717" r:id="rId7"/>
    <p:sldId id="1810" r:id="rId8"/>
    <p:sldId id="715" r:id="rId9"/>
    <p:sldId id="811" r:id="rId10"/>
    <p:sldId id="749" r:id="rId11"/>
    <p:sldId id="747" r:id="rId12"/>
    <p:sldId id="717" r:id="rId13"/>
    <p:sldId id="1828" r:id="rId14"/>
    <p:sldId id="1827" r:id="rId15"/>
    <p:sldId id="1680" r:id="rId16"/>
    <p:sldId id="797" r:id="rId17"/>
    <p:sldId id="256" r:id="rId18"/>
    <p:sldId id="1737" r:id="rId19"/>
    <p:sldId id="1789" r:id="rId20"/>
    <p:sldId id="1682" r:id="rId21"/>
    <p:sldId id="1820" r:id="rId22"/>
    <p:sldId id="1712" r:id="rId23"/>
    <p:sldId id="1825" r:id="rId24"/>
    <p:sldId id="1729" r:id="rId25"/>
    <p:sldId id="726" r:id="rId26"/>
    <p:sldId id="1732" r:id="rId27"/>
    <p:sldId id="1735" r:id="rId28"/>
    <p:sldId id="1736" r:id="rId29"/>
    <p:sldId id="1728" r:id="rId30"/>
    <p:sldId id="737" r:id="rId31"/>
    <p:sldId id="738" r:id="rId32"/>
    <p:sldId id="1830" r:id="rId33"/>
    <p:sldId id="1831" r:id="rId34"/>
    <p:sldId id="1832" r:id="rId35"/>
    <p:sldId id="1829" r:id="rId36"/>
    <p:sldId id="1834" r:id="rId37"/>
    <p:sldId id="1800" r:id="rId38"/>
    <p:sldId id="489"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F8"/>
    <a:srgbClr val="DCE8DE"/>
    <a:srgbClr val="5E8C66"/>
    <a:srgbClr val="385723"/>
    <a:srgbClr val="C8DACB"/>
    <a:srgbClr val="7DA784"/>
    <a:srgbClr val="446449"/>
    <a:srgbClr val="AFC9B3"/>
    <a:srgbClr val="75B34B"/>
    <a:srgbClr val="417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B4FD0-83D1-4C3E-87E2-6B36FAC49344}" v="1358" dt="2022-09-21T05:23:17.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87" autoAdjust="0"/>
    <p:restoredTop sz="94660"/>
  </p:normalViewPr>
  <p:slideViewPr>
    <p:cSldViewPr snapToGrid="0">
      <p:cViewPr varScale="1">
        <p:scale>
          <a:sx n="113" d="100"/>
          <a:sy n="113" d="100"/>
        </p:scale>
        <p:origin x="120" y="114"/>
      </p:cViewPr>
      <p:guideLst/>
    </p:cSldViewPr>
  </p:slideViewPr>
  <p:notesTextViewPr>
    <p:cViewPr>
      <p:scale>
        <a:sx n="1" d="1"/>
        <a:sy n="1" d="1"/>
      </p:scale>
      <p:origin x="0" y="0"/>
    </p:cViewPr>
  </p:notesTextViewPr>
  <p:sorterViewPr>
    <p:cViewPr>
      <p:scale>
        <a:sx n="70" d="100"/>
        <a:sy n="70" d="100"/>
      </p:scale>
      <p:origin x="0" y="-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4" units="1/cm"/>
          <inkml:channelProperty channel="Y" name="resolution" value="24" units="1/cm"/>
          <inkml:channelProperty channel="T" name="resolution" value="1" units="1/dev"/>
        </inkml:channelProperties>
      </inkml:inkSource>
      <inkml:timestamp xml:id="ts0" timeString="2020-10-14T07:03:05.340"/>
    </inkml:context>
    <inkml:brush xml:id="br0">
      <inkml:brushProperty name="width" value="0.05292" units="cm"/>
      <inkml:brushProperty name="height" value="0.05292" units="cm"/>
      <inkml:brushProperty name="color" value="#FF0000"/>
    </inkml:brush>
  </inkml:definitions>
  <inkml:trace contextRef="#ctx0" brushRef="#br0">30304 1358 0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1EFEDB-F4EB-4BF3-AAFB-1C80689A2F92}" type="datetimeFigureOut">
              <a:rPr lang="en-GB" smtClean="0"/>
              <a:t>21/09/2023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32DA75-2DC1-4DC3-A4FD-19E501110F82}" type="slidenum">
              <a:rPr lang="en-GB" smtClean="0"/>
              <a:t>‹#›</a:t>
            </a:fld>
            <a:endParaRPr lang="en-GB"/>
          </a:p>
        </p:txBody>
      </p:sp>
    </p:spTree>
    <p:extLst>
      <p:ext uri="{BB962C8B-B14F-4D97-AF65-F5344CB8AC3E}">
        <p14:creationId xmlns:p14="http://schemas.microsoft.com/office/powerpoint/2010/main" val="158094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4</a:t>
            </a:fld>
            <a:endParaRPr lang="nb-NO" dirty="0"/>
          </a:p>
        </p:txBody>
      </p:sp>
    </p:spTree>
    <p:extLst>
      <p:ext uri="{BB962C8B-B14F-4D97-AF65-F5344CB8AC3E}">
        <p14:creationId xmlns:p14="http://schemas.microsoft.com/office/powerpoint/2010/main" val="919007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D6054492-52C7-4287-8D28-842A598690F7}" type="slidenum">
              <a:rPr lang="nb-NO" altLang="nb-NO" sz="1200" smtClean="0">
                <a:latin typeface="Times New Roman" pitchFamily="18" charset="0"/>
              </a:rPr>
              <a:pPr eaLnBrk="1" hangingPunct="1"/>
              <a:t>16</a:t>
            </a:fld>
            <a:endParaRPr lang="nb-NO" altLang="nb-NO" sz="120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1038" y="4716463"/>
            <a:ext cx="5435600" cy="44656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1150452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17</a:t>
            </a:fld>
            <a:endParaRPr lang="nb-NO" dirty="0"/>
          </a:p>
        </p:txBody>
      </p:sp>
    </p:spTree>
    <p:extLst>
      <p:ext uri="{BB962C8B-B14F-4D97-AF65-F5344CB8AC3E}">
        <p14:creationId xmlns:p14="http://schemas.microsoft.com/office/powerpoint/2010/main" val="404382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De kan skape gode arbeidsplasser</a:t>
            </a:r>
          </a:p>
          <a:p>
            <a:pPr marL="342900" lvl="0" indent="-342900">
              <a:lnSpc>
                <a:spcPct val="107000"/>
              </a:lnSpc>
              <a:spcAft>
                <a:spcPts val="0"/>
              </a:spcAft>
              <a:buFont typeface="Symbol" panose="05050102010706020507" pitchFamily="18"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De utvikler, produserer og markedsfører verdifulle produkter og tjenester</a:t>
            </a:r>
          </a:p>
          <a:p>
            <a:pPr marL="342900" lvl="0" indent="-342900">
              <a:lnSpc>
                <a:spcPct val="107000"/>
              </a:lnSpc>
              <a:spcAft>
                <a:spcPts val="0"/>
              </a:spcAft>
              <a:buFont typeface="Symbol" panose="05050102010706020507" pitchFamily="18"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De betaler skatter og avgifter som bidrar til velferdsstaten og felleskapet</a:t>
            </a:r>
          </a:p>
          <a:p>
            <a:pPr marL="342900" lvl="0" indent="-342900">
              <a:lnSpc>
                <a:spcPct val="107000"/>
              </a:lnSpc>
              <a:spcAft>
                <a:spcPts val="0"/>
              </a:spcAft>
              <a:buFont typeface="Symbol" panose="05050102010706020507" pitchFamily="18"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De som jobber i bedrifter får utløp for virketrang, kreativitet, læring og mestring</a:t>
            </a:r>
          </a:p>
          <a:p>
            <a:pPr marL="342900" lvl="0" indent="-342900">
              <a:lnSpc>
                <a:spcPct val="107000"/>
              </a:lnSpc>
              <a:spcAft>
                <a:spcPts val="800"/>
              </a:spcAft>
              <a:buFont typeface="Symbol" panose="05050102010706020507" pitchFamily="18" charset="2"/>
              <a:buChar char=""/>
            </a:pPr>
            <a:r>
              <a:rPr lang="nb-NO" dirty="0">
                <a:latin typeface="Calibri" panose="020F0502020204030204" pitchFamily="34" charset="0"/>
                <a:ea typeface="Calibri" panose="020F0502020204030204" pitchFamily="34" charset="0"/>
                <a:cs typeface="Times New Roman" panose="02020603050405020304" pitchFamily="18" charset="0"/>
              </a:rPr>
              <a:t>Bedriftenes utvikling er en viktig del av årsaken til den høye økonomiske veksten i den vestlige verden de siste 100+ år og de millioner av mennesker som har blitt løftet ut av fattigdom de senere tiår</a:t>
            </a:r>
          </a:p>
          <a:p>
            <a:endParaRPr lang="en-GB" dirty="0"/>
          </a:p>
        </p:txBody>
      </p:sp>
      <p:sp>
        <p:nvSpPr>
          <p:cNvPr id="4" name="Slide Number Placeholder 3"/>
          <p:cNvSpPr>
            <a:spLocks noGrp="1"/>
          </p:cNvSpPr>
          <p:nvPr>
            <p:ph type="sldNum" sz="quarter" idx="5"/>
          </p:nvPr>
        </p:nvSpPr>
        <p:spPr/>
        <p:txBody>
          <a:bodyPr/>
          <a:lstStyle/>
          <a:p>
            <a:fld id="{D50BF349-27A5-44C1-8C69-2C3879FAD297}" type="slidenum">
              <a:rPr lang="nb-NO" smtClean="0"/>
              <a:t>18</a:t>
            </a:fld>
            <a:endParaRPr lang="nb-NO" dirty="0"/>
          </a:p>
        </p:txBody>
      </p:sp>
    </p:spTree>
    <p:extLst>
      <p:ext uri="{BB962C8B-B14F-4D97-AF65-F5344CB8AC3E}">
        <p14:creationId xmlns:p14="http://schemas.microsoft.com/office/powerpoint/2010/main" val="348617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20</a:t>
            </a:fld>
            <a:endParaRPr lang="nb-NO" dirty="0"/>
          </a:p>
        </p:txBody>
      </p:sp>
    </p:spTree>
    <p:extLst>
      <p:ext uri="{BB962C8B-B14F-4D97-AF65-F5344CB8AC3E}">
        <p14:creationId xmlns:p14="http://schemas.microsoft.com/office/powerpoint/2010/main" val="140573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22</a:t>
            </a:fld>
            <a:endParaRPr lang="nb-NO" dirty="0"/>
          </a:p>
        </p:txBody>
      </p:sp>
    </p:spTree>
    <p:extLst>
      <p:ext uri="{BB962C8B-B14F-4D97-AF65-F5344CB8AC3E}">
        <p14:creationId xmlns:p14="http://schemas.microsoft.com/office/powerpoint/2010/main" val="1284113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27</a:t>
            </a:fld>
            <a:endParaRPr lang="nb-NO" dirty="0"/>
          </a:p>
        </p:txBody>
      </p:sp>
    </p:spTree>
    <p:extLst>
      <p:ext uri="{BB962C8B-B14F-4D97-AF65-F5344CB8AC3E}">
        <p14:creationId xmlns:p14="http://schemas.microsoft.com/office/powerpoint/2010/main" val="3955541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28</a:t>
            </a:fld>
            <a:endParaRPr lang="nb-NO" dirty="0"/>
          </a:p>
        </p:txBody>
      </p:sp>
    </p:spTree>
    <p:extLst>
      <p:ext uri="{BB962C8B-B14F-4D97-AF65-F5344CB8AC3E}">
        <p14:creationId xmlns:p14="http://schemas.microsoft.com/office/powerpoint/2010/main" val="4228439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29</a:t>
            </a:fld>
            <a:endParaRPr lang="nb-NO" dirty="0"/>
          </a:p>
        </p:txBody>
      </p:sp>
    </p:spTree>
    <p:extLst>
      <p:ext uri="{BB962C8B-B14F-4D97-AF65-F5344CB8AC3E}">
        <p14:creationId xmlns:p14="http://schemas.microsoft.com/office/powerpoint/2010/main" val="166855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30</a:t>
            </a:fld>
            <a:endParaRPr lang="nb-NO" dirty="0"/>
          </a:p>
        </p:txBody>
      </p:sp>
    </p:spTree>
    <p:extLst>
      <p:ext uri="{BB962C8B-B14F-4D97-AF65-F5344CB8AC3E}">
        <p14:creationId xmlns:p14="http://schemas.microsoft.com/office/powerpoint/2010/main" val="3046090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31</a:t>
            </a:fld>
            <a:endParaRPr lang="nb-NO" dirty="0"/>
          </a:p>
        </p:txBody>
      </p:sp>
    </p:spTree>
    <p:extLst>
      <p:ext uri="{BB962C8B-B14F-4D97-AF65-F5344CB8AC3E}">
        <p14:creationId xmlns:p14="http://schemas.microsoft.com/office/powerpoint/2010/main" val="58872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5</a:t>
            </a:fld>
            <a:endParaRPr lang="nb-NO" dirty="0"/>
          </a:p>
        </p:txBody>
      </p:sp>
    </p:spTree>
    <p:extLst>
      <p:ext uri="{BB962C8B-B14F-4D97-AF65-F5344CB8AC3E}">
        <p14:creationId xmlns:p14="http://schemas.microsoft.com/office/powerpoint/2010/main" val="1768109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120238-60E1-48EB-A58F-C3C60F9CB71C}" type="slidenum">
              <a:rPr lang="nb-NO" smtClean="0"/>
              <a:t>32</a:t>
            </a:fld>
            <a:endParaRPr lang="nb-NO"/>
          </a:p>
        </p:txBody>
      </p:sp>
    </p:spTree>
    <p:extLst>
      <p:ext uri="{BB962C8B-B14F-4D97-AF65-F5344CB8AC3E}">
        <p14:creationId xmlns:p14="http://schemas.microsoft.com/office/powerpoint/2010/main" val="2661167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120238-60E1-48EB-A58F-C3C60F9CB71C}" type="slidenum">
              <a:rPr lang="nb-NO" smtClean="0"/>
              <a:t>33</a:t>
            </a:fld>
            <a:endParaRPr lang="nb-NO"/>
          </a:p>
        </p:txBody>
      </p:sp>
    </p:spTree>
    <p:extLst>
      <p:ext uri="{BB962C8B-B14F-4D97-AF65-F5344CB8AC3E}">
        <p14:creationId xmlns:p14="http://schemas.microsoft.com/office/powerpoint/2010/main" val="955575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34</a:t>
            </a:fld>
            <a:endParaRPr lang="nb-NO" dirty="0"/>
          </a:p>
        </p:txBody>
      </p:sp>
    </p:spTree>
    <p:extLst>
      <p:ext uri="{BB962C8B-B14F-4D97-AF65-F5344CB8AC3E}">
        <p14:creationId xmlns:p14="http://schemas.microsoft.com/office/powerpoint/2010/main" val="2081268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0BF349-27A5-44C1-8C69-2C3879FAD297}" type="slidenum">
              <a:rPr lang="nb-NO" smtClean="0"/>
              <a:t>35</a:t>
            </a:fld>
            <a:endParaRPr lang="nb-NO" dirty="0"/>
          </a:p>
        </p:txBody>
      </p:sp>
    </p:spTree>
    <p:extLst>
      <p:ext uri="{BB962C8B-B14F-4D97-AF65-F5344CB8AC3E}">
        <p14:creationId xmlns:p14="http://schemas.microsoft.com/office/powerpoint/2010/main" val="94951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6</a:t>
            </a:fld>
            <a:endParaRPr lang="nb-NO" dirty="0"/>
          </a:p>
        </p:txBody>
      </p:sp>
    </p:spTree>
    <p:extLst>
      <p:ext uri="{BB962C8B-B14F-4D97-AF65-F5344CB8AC3E}">
        <p14:creationId xmlns:p14="http://schemas.microsoft.com/office/powerpoint/2010/main" val="67395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9</a:t>
            </a:fld>
            <a:endParaRPr lang="nb-NO" dirty="0"/>
          </a:p>
        </p:txBody>
      </p:sp>
    </p:spTree>
    <p:extLst>
      <p:ext uri="{BB962C8B-B14F-4D97-AF65-F5344CB8AC3E}">
        <p14:creationId xmlns:p14="http://schemas.microsoft.com/office/powerpoint/2010/main" val="240334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10</a:t>
            </a:fld>
            <a:endParaRPr lang="nb-NO" dirty="0"/>
          </a:p>
        </p:txBody>
      </p:sp>
    </p:spTree>
    <p:extLst>
      <p:ext uri="{BB962C8B-B14F-4D97-AF65-F5344CB8AC3E}">
        <p14:creationId xmlns:p14="http://schemas.microsoft.com/office/powerpoint/2010/main" val="124502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11</a:t>
            </a:fld>
            <a:endParaRPr lang="nb-NO" dirty="0"/>
          </a:p>
        </p:txBody>
      </p:sp>
    </p:spTree>
    <p:extLst>
      <p:ext uri="{BB962C8B-B14F-4D97-AF65-F5344CB8AC3E}">
        <p14:creationId xmlns:p14="http://schemas.microsoft.com/office/powerpoint/2010/main" val="423713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12</a:t>
            </a:fld>
            <a:endParaRPr lang="nb-NO" dirty="0"/>
          </a:p>
        </p:txBody>
      </p:sp>
    </p:spTree>
    <p:extLst>
      <p:ext uri="{BB962C8B-B14F-4D97-AF65-F5344CB8AC3E}">
        <p14:creationId xmlns:p14="http://schemas.microsoft.com/office/powerpoint/2010/main" val="2537502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D6054492-52C7-4287-8D28-842A598690F7}" type="slidenum">
              <a:rPr lang="nb-NO" altLang="nb-NO" sz="1200" smtClean="0">
                <a:latin typeface="Times New Roman" pitchFamily="18" charset="0"/>
              </a:rPr>
              <a:pPr eaLnBrk="1" hangingPunct="1"/>
              <a:t>13</a:t>
            </a:fld>
            <a:endParaRPr lang="nb-NO" altLang="nb-NO" sz="120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1038" y="4716463"/>
            <a:ext cx="5435600" cy="44656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nb-NO"/>
          </a:p>
        </p:txBody>
      </p:sp>
    </p:spTree>
    <p:extLst>
      <p:ext uri="{BB962C8B-B14F-4D97-AF65-F5344CB8AC3E}">
        <p14:creationId xmlns:p14="http://schemas.microsoft.com/office/powerpoint/2010/main" val="422000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20238-60E1-48EB-A58F-C3C60F9CB71C}" type="slidenum">
              <a:rPr lang="nb-NO" smtClean="0"/>
              <a:t>15</a:t>
            </a:fld>
            <a:endParaRPr lang="nb-NO" dirty="0"/>
          </a:p>
        </p:txBody>
      </p:sp>
    </p:spTree>
    <p:extLst>
      <p:ext uri="{BB962C8B-B14F-4D97-AF65-F5344CB8AC3E}">
        <p14:creationId xmlns:p14="http://schemas.microsoft.com/office/powerpoint/2010/main" val="2651142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348F-9D76-43D0-8711-48540A9E5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9FC252-C438-409F-A678-275103017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29C85F-D5CB-4E84-99AE-DF90DE7912C5}"/>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C3D60C72-3632-46BC-AD01-A90144DCC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3601A4-AB82-4FD5-917A-F31B9576012A}"/>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94083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05D4-64F4-4076-B725-C678970F76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50B9B3-F5AA-4530-9AA2-195399B6E5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9F816-4E01-4FB9-AB8C-96B0992B6C0F}"/>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C5B8ECF3-5DA0-4E70-8290-67E13EF6D7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3A9AC6-4176-41EA-A71D-4A714A2EF4D1}"/>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202385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15C861-C59D-4A56-94A1-0768FCBAFA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71E250-6A79-424A-BCCE-FB708033A0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90BFF0-A911-496C-AB36-A1E7B1B0F100}"/>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5352B16D-ADBC-40C8-AF28-ED0ACCDFBC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E2858-A7CB-40B6-BB55-753A2AF03A1A}"/>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93989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telslide">
    <p:spTree>
      <p:nvGrpSpPr>
        <p:cNvPr id="1" name=""/>
        <p:cNvGrpSpPr/>
        <p:nvPr/>
      </p:nvGrpSpPr>
      <p:grpSpPr>
        <a:xfrm>
          <a:off x="0" y="0"/>
          <a:ext cx="0" cy="0"/>
          <a:chOff x="0" y="0"/>
          <a:chExt cx="0" cy="0"/>
        </a:xfrm>
      </p:grpSpPr>
      <p:sp>
        <p:nvSpPr>
          <p:cNvPr id="11" name="Tittel 1"/>
          <p:cNvSpPr>
            <a:spLocks noGrp="1"/>
          </p:cNvSpPr>
          <p:nvPr>
            <p:ph type="ctrTitle"/>
          </p:nvPr>
        </p:nvSpPr>
        <p:spPr>
          <a:xfrm>
            <a:off x="695325" y="2617200"/>
            <a:ext cx="10728675" cy="738664"/>
          </a:xfrm>
        </p:spPr>
        <p:txBody>
          <a:bodyPr anchor="b">
            <a:noAutofit/>
          </a:bodyPr>
          <a:lstStyle>
            <a:lvl1pPr>
              <a:defRPr sz="4800">
                <a:solidFill>
                  <a:schemeClr val="bg1"/>
                </a:solidFill>
              </a:defRPr>
            </a:lvl1pPr>
          </a:lstStyle>
          <a:p>
            <a:r>
              <a:rPr lang="nb-NO"/>
              <a:t>Klikk for å redigere tittelstil</a:t>
            </a:r>
            <a:endParaRPr lang="nb-NO" dirty="0"/>
          </a:p>
        </p:txBody>
      </p:sp>
      <p:sp>
        <p:nvSpPr>
          <p:cNvPr id="12" name="Undertittel 2"/>
          <p:cNvSpPr>
            <a:spLocks noGrp="1"/>
          </p:cNvSpPr>
          <p:nvPr>
            <p:ph type="subTitle" idx="1"/>
          </p:nvPr>
        </p:nvSpPr>
        <p:spPr>
          <a:xfrm>
            <a:off x="695325" y="3502800"/>
            <a:ext cx="10728675" cy="369332"/>
          </a:xfrm>
          <a:prstGeom prst="rect">
            <a:avLst/>
          </a:prstGeom>
        </p:spPr>
        <p:txBody>
          <a:bodyPr lIns="0" tIns="0" rIns="0" bIns="0" anchor="t" anchorCtr="0">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14" name="Plassholder for tekst 12"/>
          <p:cNvSpPr>
            <a:spLocks noGrp="1"/>
          </p:cNvSpPr>
          <p:nvPr>
            <p:ph type="body" sz="quarter" idx="13" hasCustomPrompt="1"/>
          </p:nvPr>
        </p:nvSpPr>
        <p:spPr>
          <a:xfrm>
            <a:off x="695325" y="3956400"/>
            <a:ext cx="10728675" cy="336550"/>
          </a:xfrm>
          <a:prstGeom prst="rect">
            <a:avLst/>
          </a:prstGeom>
        </p:spPr>
        <p:txBody>
          <a:bodyPr lIns="0" tIns="0" rIns="0" bIns="0" anchor="t" anchorCtr="0">
            <a:noAutofit/>
          </a:bodyPr>
          <a:lstStyle>
            <a:lvl1pPr marL="0" indent="0">
              <a:buNone/>
              <a:defRPr>
                <a:solidFill>
                  <a:schemeClr val="bg1"/>
                </a:solidFill>
              </a:defRPr>
            </a:lvl1pPr>
          </a:lstStyle>
          <a:p>
            <a:pPr lvl="0"/>
            <a:r>
              <a:rPr lang="nb-NO" dirty="0"/>
              <a:t>Dato</a:t>
            </a:r>
          </a:p>
        </p:txBody>
      </p:sp>
      <p:sp>
        <p:nvSpPr>
          <p:cNvPr id="6" name="Plassholder for tekst 6"/>
          <p:cNvSpPr>
            <a:spLocks noGrp="1"/>
          </p:cNvSpPr>
          <p:nvPr>
            <p:ph type="body" sz="quarter" idx="12" hasCustomPrompt="1"/>
          </p:nvPr>
        </p:nvSpPr>
        <p:spPr>
          <a:xfrm>
            <a:off x="10821600" y="406800"/>
            <a:ext cx="676800" cy="540000"/>
          </a:xfrm>
          <a:prstGeom prst="rect">
            <a:avLst/>
          </a:prstGeom>
          <a:blipFill>
            <a:blip r:embed="rId2"/>
            <a:stretch>
              <a:fillRect/>
            </a:stretch>
          </a:blipFill>
        </p:spPr>
        <p:txBody>
          <a:bodyPr/>
          <a:lstStyle>
            <a:lvl1pPr marL="0" indent="0">
              <a:buNone/>
              <a:defRPr sz="100">
                <a:solidFill>
                  <a:schemeClr val="bg1"/>
                </a:solidFill>
              </a:defRPr>
            </a:lvl1pPr>
          </a:lstStyle>
          <a:p>
            <a:pPr lvl="0"/>
            <a:r>
              <a:rPr lang="nb-NO" dirty="0"/>
              <a:t>.</a:t>
            </a:r>
          </a:p>
        </p:txBody>
      </p:sp>
      <p:pic>
        <p:nvPicPr>
          <p:cNvPr id="3" name="Bilde 2"/>
          <p:cNvPicPr>
            <a:picLocks noChangeAspect="1"/>
          </p:cNvPicPr>
          <p:nvPr userDrawn="1"/>
        </p:nvPicPr>
        <p:blipFill>
          <a:blip r:embed="rId3"/>
          <a:stretch>
            <a:fillRect/>
          </a:stretch>
        </p:blipFill>
        <p:spPr>
          <a:xfrm>
            <a:off x="10821600" y="406800"/>
            <a:ext cx="676800" cy="543014"/>
          </a:xfrm>
          <a:prstGeom prst="rect">
            <a:avLst/>
          </a:prstGeom>
        </p:spPr>
      </p:pic>
      <p:sp>
        <p:nvSpPr>
          <p:cNvPr id="7" name="Plassholder for lysbildenummer 6"/>
          <p:cNvSpPr>
            <a:spLocks noGrp="1"/>
          </p:cNvSpPr>
          <p:nvPr>
            <p:ph type="sldNum" sz="quarter" idx="11"/>
          </p:nvPr>
        </p:nvSpPr>
        <p:spPr>
          <a:xfrm>
            <a:off x="695325" y="6264000"/>
            <a:ext cx="2743200" cy="203199"/>
          </a:xfrm>
        </p:spPr>
        <p:txBody>
          <a:bodyPr/>
          <a:lstStyle>
            <a:lvl1pPr>
              <a:defRPr>
                <a:solidFill>
                  <a:schemeClr val="bg1"/>
                </a:solidFill>
              </a:defRPr>
            </a:lvl1pPr>
          </a:lstStyle>
          <a:p>
            <a:fld id="{0A3ED7E7-E538-48B7-BF27-18C497C3E180}" type="slidenum">
              <a:rPr lang="nb-NO" smtClean="0"/>
              <a:pPr/>
              <a:t>‹#›</a:t>
            </a:fld>
            <a:endParaRPr lang="nb-NO" dirty="0"/>
          </a:p>
        </p:txBody>
      </p:sp>
      <p:sp>
        <p:nvSpPr>
          <p:cNvPr id="9" name="Plassholder for bunntekst 5"/>
          <p:cNvSpPr>
            <a:spLocks noGrp="1"/>
          </p:cNvSpPr>
          <p:nvPr>
            <p:ph type="ftr" sz="quarter" idx="3"/>
          </p:nvPr>
        </p:nvSpPr>
        <p:spPr>
          <a:xfrm>
            <a:off x="7381200" y="6264000"/>
            <a:ext cx="4114800" cy="206374"/>
          </a:xfrm>
          <a:prstGeom prst="rect">
            <a:avLst/>
          </a:prstGeom>
        </p:spPr>
        <p:txBody>
          <a:bodyPr vert="horz" lIns="0" tIns="0" rIns="0" bIns="0" rtlCol="0" anchor="ctr"/>
          <a:lstStyle>
            <a:lvl1pPr algn="r">
              <a:defRPr sz="1200">
                <a:solidFill>
                  <a:schemeClr val="bg1"/>
                </a:solidFill>
              </a:defRPr>
            </a:lvl1pPr>
          </a:lstStyle>
          <a:p>
            <a:r>
              <a:rPr lang="nb-NO" dirty="0"/>
              <a:t>Norges miljø- og biovitenskapelige universitet</a:t>
            </a:r>
          </a:p>
        </p:txBody>
      </p:sp>
      <p:cxnSp>
        <p:nvCxnSpPr>
          <p:cNvPr id="10" name="Rett linje 9"/>
          <p:cNvCxnSpPr/>
          <p:nvPr userDrawn="1"/>
        </p:nvCxnSpPr>
        <p:spPr>
          <a:xfrm>
            <a:off x="695325" y="6237000"/>
            <a:ext cx="1080135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008836"/>
      </p:ext>
    </p:extLst>
  </p:cSld>
  <p:clrMapOvr>
    <a:masterClrMapping/>
  </p:clrMapOvr>
  <p:extLst>
    <p:ext uri="{DCECCB84-F9BA-43D5-87BE-67443E8EF086}">
      <p15:sldGuideLst xmlns:p15="http://schemas.microsoft.com/office/powerpoint/2012/main">
        <p15:guide id="1" orient="horz" pos="2160">
          <p15:clr>
            <a:srgbClr val="FBAE40"/>
          </p15:clr>
        </p15:guide>
        <p15:guide id="2" pos="72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vslutning">
    <p:bg>
      <p:bgPr>
        <a:solidFill>
          <a:srgbClr val="009D7F"/>
        </a:solidFill>
        <a:effectLst/>
      </p:bgPr>
    </p:bg>
    <p:spTree>
      <p:nvGrpSpPr>
        <p:cNvPr id="1" name=""/>
        <p:cNvGrpSpPr/>
        <p:nvPr/>
      </p:nvGrpSpPr>
      <p:grpSpPr>
        <a:xfrm>
          <a:off x="0" y="0"/>
          <a:ext cx="0" cy="0"/>
          <a:chOff x="0" y="0"/>
          <a:chExt cx="0" cy="0"/>
        </a:xfrm>
      </p:grpSpPr>
      <p:sp>
        <p:nvSpPr>
          <p:cNvPr id="6" name="Tittel 1"/>
          <p:cNvSpPr>
            <a:spLocks noGrp="1"/>
          </p:cNvSpPr>
          <p:nvPr>
            <p:ph type="ctrTitle"/>
          </p:nvPr>
        </p:nvSpPr>
        <p:spPr>
          <a:xfrm>
            <a:off x="768000" y="2205000"/>
            <a:ext cx="10656000" cy="738664"/>
          </a:xfrm>
        </p:spPr>
        <p:txBody>
          <a:bodyPr anchor="b">
            <a:normAutofit/>
          </a:bodyPr>
          <a:lstStyle>
            <a:lvl1pPr>
              <a:defRPr sz="3600">
                <a:solidFill>
                  <a:schemeClr val="bg1"/>
                </a:solidFill>
              </a:defRPr>
            </a:lvl1pPr>
          </a:lstStyle>
          <a:p>
            <a:r>
              <a:rPr lang="nb-NO"/>
              <a:t>Klikk for å redigere tittelstil</a:t>
            </a:r>
            <a:endParaRPr lang="nb-NO" dirty="0"/>
          </a:p>
        </p:txBody>
      </p:sp>
      <p:sp>
        <p:nvSpPr>
          <p:cNvPr id="4" name="TekstSylinder 3"/>
          <p:cNvSpPr txBox="1"/>
          <p:nvPr userDrawn="1"/>
        </p:nvSpPr>
        <p:spPr>
          <a:xfrm>
            <a:off x="551384" y="4077072"/>
            <a:ext cx="1224136" cy="2232248"/>
          </a:xfrm>
          <a:prstGeom prst="rect">
            <a:avLst/>
          </a:prstGeom>
          <a:noFill/>
        </p:spPr>
        <p:txBody>
          <a:bodyPr wrap="square" rtlCol="0">
            <a:spAutoFit/>
          </a:bodyPr>
          <a:lstStyle/>
          <a:p>
            <a:endParaRPr lang="nb-NO" dirty="0"/>
          </a:p>
        </p:txBody>
      </p:sp>
      <p:pic>
        <p:nvPicPr>
          <p:cNvPr id="9" name="Bilde 8"/>
          <p:cNvPicPr>
            <a:picLocks noChangeAspect="1"/>
          </p:cNvPicPr>
          <p:nvPr userDrawn="1"/>
        </p:nvPicPr>
        <p:blipFill>
          <a:blip r:embed="rId2"/>
          <a:stretch>
            <a:fillRect/>
          </a:stretch>
        </p:blipFill>
        <p:spPr>
          <a:xfrm>
            <a:off x="750000" y="4051894"/>
            <a:ext cx="10692000" cy="2329434"/>
          </a:xfrm>
          <a:prstGeom prst="rect">
            <a:avLst/>
          </a:prstGeom>
        </p:spPr>
      </p:pic>
      <p:pic>
        <p:nvPicPr>
          <p:cNvPr id="10" name="Bilde 9"/>
          <p:cNvPicPr>
            <a:picLocks noChangeAspect="1"/>
          </p:cNvPicPr>
          <p:nvPr userDrawn="1"/>
        </p:nvPicPr>
        <p:blipFill>
          <a:blip r:embed="rId3"/>
          <a:stretch>
            <a:fillRect/>
          </a:stretch>
        </p:blipFill>
        <p:spPr>
          <a:xfrm>
            <a:off x="10821600" y="406800"/>
            <a:ext cx="676800" cy="543014"/>
          </a:xfrm>
          <a:prstGeom prst="rect">
            <a:avLst/>
          </a:prstGeom>
        </p:spPr>
      </p:pic>
      <p:sp>
        <p:nvSpPr>
          <p:cNvPr id="2" name="Plassholder for bunntekst 1"/>
          <p:cNvSpPr>
            <a:spLocks noGrp="1"/>
          </p:cNvSpPr>
          <p:nvPr>
            <p:ph type="ftr" sz="quarter" idx="10"/>
          </p:nvPr>
        </p:nvSpPr>
        <p:spPr/>
        <p:txBody>
          <a:bodyPr/>
          <a:lstStyle/>
          <a:p>
            <a:r>
              <a:rPr lang="nb-NO" dirty="0"/>
              <a:t>Norges miljø- og biovitenskapelige universitet</a:t>
            </a:r>
          </a:p>
        </p:txBody>
      </p:sp>
      <p:sp>
        <p:nvSpPr>
          <p:cNvPr id="3" name="Plassholder for lysbildenummer 2"/>
          <p:cNvSpPr>
            <a:spLocks noGrp="1"/>
          </p:cNvSpPr>
          <p:nvPr>
            <p:ph type="sldNum" sz="quarter" idx="11"/>
          </p:nvPr>
        </p:nvSpPr>
        <p:spPr/>
        <p:txBody>
          <a:bodyPr/>
          <a:lstStyle/>
          <a:p>
            <a:fld id="{0A3ED7E7-E538-48B7-BF27-18C497C3E180}" type="slidenum">
              <a:rPr lang="nb-NO" smtClean="0"/>
              <a:pPr/>
              <a:t>‹#›</a:t>
            </a:fld>
            <a:endParaRPr lang="nb-NO" dirty="0"/>
          </a:p>
        </p:txBody>
      </p:sp>
    </p:spTree>
    <p:extLst>
      <p:ext uri="{BB962C8B-B14F-4D97-AF65-F5344CB8AC3E}">
        <p14:creationId xmlns:p14="http://schemas.microsoft.com/office/powerpoint/2010/main" val="4995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2" name="Tittel 1"/>
          <p:cNvSpPr>
            <a:spLocks noGrp="1"/>
          </p:cNvSpPr>
          <p:nvPr>
            <p:ph type="title"/>
          </p:nvPr>
        </p:nvSpPr>
        <p:spPr>
          <a:xfrm>
            <a:off x="479376" y="384358"/>
            <a:ext cx="9588000" cy="533642"/>
          </a:xfrm>
        </p:spPr>
        <p:txBody>
          <a:bodyPr/>
          <a:lstStyle/>
          <a:p>
            <a:r>
              <a:rPr lang="nb-NO"/>
              <a:t>Klikk for å redigere tittelstil</a:t>
            </a:r>
          </a:p>
        </p:txBody>
      </p:sp>
      <p:sp>
        <p:nvSpPr>
          <p:cNvPr id="3" name="Plassholder for innhold 2"/>
          <p:cNvSpPr>
            <a:spLocks noGrp="1"/>
          </p:cNvSpPr>
          <p:nvPr>
            <p:ph idx="1"/>
          </p:nvPr>
        </p:nvSpPr>
        <p:spPr>
          <a:xfrm>
            <a:off x="695325" y="1268760"/>
            <a:ext cx="10801350" cy="4671240"/>
          </a:xfrm>
          <a:prstGeom prst="rect">
            <a:avLst/>
          </a:prstGeom>
        </p:spPr>
        <p:txBody>
          <a:bodyPr lIns="0" tIns="0" rIns="0" bIns="0"/>
          <a:lstStyle>
            <a:lvl1pPr>
              <a:lnSpc>
                <a:spcPts val="2800"/>
              </a:lnSpc>
              <a:spcBef>
                <a:spcPts val="1200"/>
              </a:spcBef>
              <a:defRPr sz="2200" baseline="0">
                <a:latin typeface="+mn-lt"/>
              </a:defRPr>
            </a:lvl1pPr>
            <a:lvl2pPr>
              <a:lnSpc>
                <a:spcPts val="2800"/>
              </a:lnSpc>
              <a:spcBef>
                <a:spcPts val="1200"/>
              </a:spcBef>
              <a:defRPr sz="2200" baseline="0">
                <a:latin typeface="+mn-lt"/>
              </a:defRPr>
            </a:lvl2pPr>
            <a:lvl3pPr>
              <a:lnSpc>
                <a:spcPts val="2800"/>
              </a:lnSpc>
              <a:spcBef>
                <a:spcPts val="1200"/>
              </a:spcBef>
              <a:defRPr sz="2200" baseline="0">
                <a:latin typeface="+mn-lt"/>
              </a:defRPr>
            </a:lvl3pPr>
            <a:lvl4pPr>
              <a:lnSpc>
                <a:spcPts val="2800"/>
              </a:lnSpc>
              <a:spcBef>
                <a:spcPts val="1200"/>
              </a:spcBef>
              <a:defRPr sz="2200" baseline="0">
                <a:latin typeface="+mn-lt"/>
              </a:defRPr>
            </a:lvl4pPr>
            <a:lvl5pPr>
              <a:lnSpc>
                <a:spcPts val="2800"/>
              </a:lnSpc>
              <a:spcBef>
                <a:spcPts val="1200"/>
              </a:spcBef>
              <a:defRPr sz="2200" baseline="0">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bunntekst 3"/>
          <p:cNvSpPr>
            <a:spLocks noGrp="1"/>
          </p:cNvSpPr>
          <p:nvPr>
            <p:ph type="ftr" sz="quarter" idx="10"/>
          </p:nvPr>
        </p:nvSpPr>
        <p:spPr/>
        <p:txBody>
          <a:bodyPr/>
          <a:lstStyle/>
          <a:p>
            <a:r>
              <a:rPr lang="nb-NO" dirty="0"/>
              <a:t>Norges miljø- og biovitenskapelige universitet</a:t>
            </a:r>
          </a:p>
        </p:txBody>
      </p:sp>
      <p:sp>
        <p:nvSpPr>
          <p:cNvPr id="5" name="Plassholder for lysbildenummer 4"/>
          <p:cNvSpPr>
            <a:spLocks noGrp="1"/>
          </p:cNvSpPr>
          <p:nvPr>
            <p:ph type="sldNum" sz="quarter" idx="11"/>
          </p:nvPr>
        </p:nvSpPr>
        <p:spPr/>
        <p:txBody>
          <a:bodyPr/>
          <a:lstStyle/>
          <a:p>
            <a:fld id="{0A3ED7E7-E538-48B7-BF27-18C497C3E180}" type="slidenum">
              <a:rPr lang="nb-NO" smtClean="0"/>
              <a:pPr/>
              <a:t>‹#›</a:t>
            </a:fld>
            <a:endParaRPr lang="nb-NO" dirty="0"/>
          </a:p>
        </p:txBody>
      </p:sp>
    </p:spTree>
    <p:extLst>
      <p:ext uri="{BB962C8B-B14F-4D97-AF65-F5344CB8AC3E}">
        <p14:creationId xmlns:p14="http://schemas.microsoft.com/office/powerpoint/2010/main" val="533991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0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6F14-82F2-4534-BC93-D15EF7F4EF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2591EB-A81C-419C-ADE2-F78B5BE6A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4D3D0B-714E-4F87-A729-8F35498F6C80}"/>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B45BFDD6-C927-43D2-8D6B-7276A0654B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AC636-1C42-4236-87C2-C10D9E938A8E}"/>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154134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4BCF-FF86-48FB-B06C-BF51E68D3C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4ACA56-A272-4D8C-8591-1782FF2AD1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104D5D-09CF-4942-A445-2DBB70B71A0F}"/>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43A7E0BE-E08E-42A6-93D7-56CD3ED5E4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629DA1-B653-4C49-9AF1-62259D6137D3}"/>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389613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8976-A18B-4F78-A5BE-7B0633AB93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49D26A-DCCF-40A5-B06B-0A7DD6F9DE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5DF1C8-F4C8-4485-9346-14D0447D53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74EF2C-BBEC-457F-84C1-915319DA7EA8}"/>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6" name="Footer Placeholder 5">
            <a:extLst>
              <a:ext uri="{FF2B5EF4-FFF2-40B4-BE49-F238E27FC236}">
                <a16:creationId xmlns:a16="http://schemas.microsoft.com/office/drawing/2014/main" id="{F3A58AFD-FEA7-4738-8AA7-D39E245091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D8FBA7-E1E9-4299-AC7A-D7906FEE0407}"/>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3851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D3AB-F172-48D7-BB55-B61EF46438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32B68-C760-478E-B575-B9AE481A57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71CAE-41CF-4516-B650-B4BD4BFC1B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08B657-1285-4C50-B239-DE5701016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19FF43-1567-4141-A365-D9D5D4216E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CACBB-55DC-4618-ACAC-1F71FBA6637E}"/>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8" name="Footer Placeholder 7">
            <a:extLst>
              <a:ext uri="{FF2B5EF4-FFF2-40B4-BE49-F238E27FC236}">
                <a16:creationId xmlns:a16="http://schemas.microsoft.com/office/drawing/2014/main" id="{BDBF8049-783C-44C8-AF48-A5C341FB33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DE08FC-585F-48C2-B9B6-ACF869D2231E}"/>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22364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590B-8DD4-49AD-9E4A-3719646345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0013D8-86B4-4838-BF0B-71BEB6A8F2CC}"/>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4" name="Footer Placeholder 3">
            <a:extLst>
              <a:ext uri="{FF2B5EF4-FFF2-40B4-BE49-F238E27FC236}">
                <a16:creationId xmlns:a16="http://schemas.microsoft.com/office/drawing/2014/main" id="{471EC7A0-133B-45E6-90CF-7A337D6E5D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112FD8-A94A-4DA0-A598-3C57DF8DBF33}"/>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257481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D812D-63B1-4783-85FF-0CF2CC11C71E}"/>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3" name="Footer Placeholder 2">
            <a:extLst>
              <a:ext uri="{FF2B5EF4-FFF2-40B4-BE49-F238E27FC236}">
                <a16:creationId xmlns:a16="http://schemas.microsoft.com/office/drawing/2014/main" id="{B90170AC-5B15-412A-BC8B-EE937EA29C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188714-84FE-46F3-A188-7B490C4A5DFE}"/>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406017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1E48-79E9-4F85-B9CD-F8894ABE5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4708C2-EE97-4269-AB23-D3A350DE1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592B94-0963-4252-9AA2-D1971D1BA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40714-F575-4E20-B89C-E1B431CE2B91}"/>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6" name="Footer Placeholder 5">
            <a:extLst>
              <a:ext uri="{FF2B5EF4-FFF2-40B4-BE49-F238E27FC236}">
                <a16:creationId xmlns:a16="http://schemas.microsoft.com/office/drawing/2014/main" id="{4109CE45-7156-4194-9F19-B84511E23D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5DDC8D-E504-4C52-ACCA-DFCDE84ADF5A}"/>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421661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4992-03C4-4B76-ABE8-51A180A047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4663B8-EA7B-465D-988B-4334A674F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3DB0A4-ABAE-40E8-83F8-034E19FDB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EA8CA-26B4-441B-8E55-7DAF62DE54C8}"/>
              </a:ext>
            </a:extLst>
          </p:cNvPr>
          <p:cNvSpPr>
            <a:spLocks noGrp="1"/>
          </p:cNvSpPr>
          <p:nvPr>
            <p:ph type="dt" sz="half" idx="10"/>
          </p:nvPr>
        </p:nvSpPr>
        <p:spPr/>
        <p:txBody>
          <a:bodyPr/>
          <a:lstStyle/>
          <a:p>
            <a:fld id="{B4726110-BAD6-4A6C-B69D-999D722A6BE0}" type="datetimeFigureOut">
              <a:rPr lang="en-GB" smtClean="0"/>
              <a:t>21/09/2023</a:t>
            </a:fld>
            <a:endParaRPr lang="en-GB"/>
          </a:p>
        </p:txBody>
      </p:sp>
      <p:sp>
        <p:nvSpPr>
          <p:cNvPr id="6" name="Footer Placeholder 5">
            <a:extLst>
              <a:ext uri="{FF2B5EF4-FFF2-40B4-BE49-F238E27FC236}">
                <a16:creationId xmlns:a16="http://schemas.microsoft.com/office/drawing/2014/main" id="{6E7AE4CD-6D4C-431E-AFCC-DD599E6AD7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D7EB99-E785-4FDE-8139-C2F1BF704E4F}"/>
              </a:ext>
            </a:extLst>
          </p:cNvPr>
          <p:cNvSpPr>
            <a:spLocks noGrp="1"/>
          </p:cNvSpPr>
          <p:nvPr>
            <p:ph type="sldNum" sz="quarter" idx="12"/>
          </p:nvPr>
        </p:nvSpPr>
        <p:spPr/>
        <p:txBody>
          <a:bodyPr/>
          <a:lstStyle/>
          <a:p>
            <a:fld id="{C4B63823-CABF-465A-85CD-33187D44BE88}" type="slidenum">
              <a:rPr lang="en-GB" smtClean="0"/>
              <a:t>‹#›</a:t>
            </a:fld>
            <a:endParaRPr lang="en-GB"/>
          </a:p>
        </p:txBody>
      </p:sp>
    </p:spTree>
    <p:extLst>
      <p:ext uri="{BB962C8B-B14F-4D97-AF65-F5344CB8AC3E}">
        <p14:creationId xmlns:p14="http://schemas.microsoft.com/office/powerpoint/2010/main" val="102987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B786F2-6648-403A-8563-D5B6B819A1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7DFAEC-CAF9-4CD4-8369-DD8CC16C1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AAC5FF-45B0-4E20-B34A-6A007AFF2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26110-BAD6-4A6C-B69D-999D722A6BE0}" type="datetimeFigureOut">
              <a:rPr lang="en-GB" smtClean="0"/>
              <a:t>21/09/2023</a:t>
            </a:fld>
            <a:endParaRPr lang="en-GB"/>
          </a:p>
        </p:txBody>
      </p:sp>
      <p:sp>
        <p:nvSpPr>
          <p:cNvPr id="5" name="Footer Placeholder 4">
            <a:extLst>
              <a:ext uri="{FF2B5EF4-FFF2-40B4-BE49-F238E27FC236}">
                <a16:creationId xmlns:a16="http://schemas.microsoft.com/office/drawing/2014/main" id="{F2A97D71-3B39-49A2-BDF5-187450714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0C649C-8C4C-4E38-96A0-B2E0A3502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63823-CABF-465A-85CD-33187D44BE88}" type="slidenum">
              <a:rPr lang="en-GB" smtClean="0"/>
              <a:t>‹#›</a:t>
            </a:fld>
            <a:endParaRPr lang="en-GB"/>
          </a:p>
        </p:txBody>
      </p:sp>
    </p:spTree>
    <p:extLst>
      <p:ext uri="{BB962C8B-B14F-4D97-AF65-F5344CB8AC3E}">
        <p14:creationId xmlns:p14="http://schemas.microsoft.com/office/powerpoint/2010/main" val="239990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oslobors.no/" TargetMode="External"/><Relationship Id="rId3" Type="http://schemas.openxmlformats.org/officeDocument/2006/relationships/hyperlink" Target="http://www.brreg.no/" TargetMode="External"/><Relationship Id="rId7" Type="http://schemas.openxmlformats.org/officeDocument/2006/relationships/hyperlink" Target="http://www.forvalt.n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www.proff.no/" TargetMode="External"/><Relationship Id="rId5" Type="http://schemas.openxmlformats.org/officeDocument/2006/relationships/hyperlink" Target="http://www.purehelp.no/" TargetMode="External"/><Relationship Id="rId4" Type="http://schemas.openxmlformats.org/officeDocument/2006/relationships/hyperlink" Target="http://www.1881.n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hyperlink" Target="https://nettskjema.no/a/284428"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D6B62B-F994-4C9E-847F-B62C86F1F325}"/>
              </a:ext>
            </a:extLst>
          </p:cNvPr>
          <p:cNvSpPr/>
          <p:nvPr/>
        </p:nvSpPr>
        <p:spPr>
          <a:xfrm>
            <a:off x="0" y="-105462"/>
            <a:ext cx="12192000" cy="6858000"/>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7" name="Tittel 6"/>
          <p:cNvSpPr>
            <a:spLocks noGrp="1"/>
          </p:cNvSpPr>
          <p:nvPr>
            <p:ph type="ctrTitle"/>
          </p:nvPr>
        </p:nvSpPr>
        <p:spPr>
          <a:xfrm>
            <a:off x="1" y="1971155"/>
            <a:ext cx="12191998" cy="738664"/>
          </a:xfrm>
        </p:spPr>
        <p:txBody>
          <a:bodyPr vert="horz" lIns="91440" tIns="45720" rIns="91440" bIns="45720" rtlCol="0" anchor="b">
            <a:noAutofit/>
          </a:bodyPr>
          <a:lstStyle/>
          <a:p>
            <a:pPr algn="ctr"/>
            <a:r>
              <a:rPr lang="nb-NO" sz="4600" dirty="0">
                <a:solidFill>
                  <a:schemeClr val="tx1">
                    <a:lumMod val="95000"/>
                    <a:lumOff val="5000"/>
                  </a:schemeClr>
                </a:solidFill>
              </a:rPr>
              <a:t>BUS101_Bedriftsøkonomiske sammenhenger</a:t>
            </a:r>
          </a:p>
        </p:txBody>
      </p:sp>
      <p:sp>
        <p:nvSpPr>
          <p:cNvPr id="8" name="Undertittel 7"/>
          <p:cNvSpPr>
            <a:spLocks noGrp="1"/>
          </p:cNvSpPr>
          <p:nvPr>
            <p:ph type="subTitle" idx="1"/>
          </p:nvPr>
        </p:nvSpPr>
        <p:spPr>
          <a:xfrm>
            <a:off x="0" y="3076723"/>
            <a:ext cx="12155648" cy="369332"/>
          </a:xfrm>
        </p:spPr>
        <p:txBody>
          <a:bodyPr/>
          <a:lstStyle/>
          <a:p>
            <a:pPr algn="ctr"/>
            <a:r>
              <a:rPr lang="nb-NO" sz="3200" b="1" dirty="0">
                <a:latin typeface="+mj-lt"/>
                <a:ea typeface="+mj-ea"/>
                <a:cs typeface="+mj-cs"/>
              </a:rPr>
              <a:t>Forelesning #3; Finansregnskapet Del I</a:t>
            </a:r>
          </a:p>
        </p:txBody>
      </p:sp>
      <p:sp>
        <p:nvSpPr>
          <p:cNvPr id="10" name="Undertittel 7">
            <a:extLst>
              <a:ext uri="{FF2B5EF4-FFF2-40B4-BE49-F238E27FC236}">
                <a16:creationId xmlns:a16="http://schemas.microsoft.com/office/drawing/2014/main" id="{77164B6F-9709-43F7-95F9-1C08D25DD089}"/>
              </a:ext>
            </a:extLst>
          </p:cNvPr>
          <p:cNvSpPr txBox="1">
            <a:spLocks/>
          </p:cNvSpPr>
          <p:nvPr/>
        </p:nvSpPr>
        <p:spPr>
          <a:xfrm>
            <a:off x="0" y="3923427"/>
            <a:ext cx="12191999" cy="36933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r>
              <a:rPr lang="nb-NO" dirty="0">
                <a:solidFill>
                  <a:schemeClr val="tx1">
                    <a:lumMod val="95000"/>
                    <a:lumOff val="5000"/>
                  </a:schemeClr>
                </a:solidFill>
                <a:latin typeface="+mj-lt"/>
                <a:ea typeface="+mj-ea"/>
                <a:cs typeface="+mj-cs"/>
              </a:rPr>
              <a:t>Onsdag, 21. september 2022</a:t>
            </a:r>
          </a:p>
        </p:txBody>
      </p:sp>
      <p:sp>
        <p:nvSpPr>
          <p:cNvPr id="11" name="Plassholder for bunntekst 5">
            <a:extLst>
              <a:ext uri="{FF2B5EF4-FFF2-40B4-BE49-F238E27FC236}">
                <a16:creationId xmlns:a16="http://schemas.microsoft.com/office/drawing/2014/main" id="{00000A2C-0441-FCAC-8B83-3F1F2107119B}"/>
              </a:ext>
            </a:extLst>
          </p:cNvPr>
          <p:cNvSpPr>
            <a:spLocks noGrp="1"/>
          </p:cNvSpPr>
          <p:nvPr>
            <p:ph type="ftr" sz="quarter" idx="3"/>
          </p:nvPr>
        </p:nvSpPr>
        <p:spPr>
          <a:xfrm>
            <a:off x="738557" y="6293741"/>
            <a:ext cx="3859569" cy="206374"/>
          </a:xfrm>
        </p:spPr>
        <p:txBody>
          <a:bodyPr/>
          <a:lstStyle/>
          <a:p>
            <a:pPr algn="l"/>
            <a:r>
              <a:rPr lang="nb-NO" sz="1100" dirty="0"/>
              <a:t>Norges miljø- og biovitenskapelige universitet, Handelshøyskolen</a:t>
            </a:r>
          </a:p>
        </p:txBody>
      </p:sp>
      <p:sp>
        <p:nvSpPr>
          <p:cNvPr id="12" name="Plassholder for tekst 10">
            <a:extLst>
              <a:ext uri="{FF2B5EF4-FFF2-40B4-BE49-F238E27FC236}">
                <a16:creationId xmlns:a16="http://schemas.microsoft.com/office/drawing/2014/main" id="{E1FC40A0-3D24-82E6-6741-3F68E8BCC7E7}"/>
              </a:ext>
            </a:extLst>
          </p:cNvPr>
          <p:cNvSpPr txBox="1">
            <a:spLocks/>
          </p:cNvSpPr>
          <p:nvPr/>
        </p:nvSpPr>
        <p:spPr>
          <a:xfrm>
            <a:off x="351376" y="5237393"/>
            <a:ext cx="4413572" cy="873077"/>
          </a:xfrm>
          <a:prstGeom prst="rect">
            <a:avLst/>
          </a:prstGeom>
        </p:spPr>
        <p:txBody>
          <a:bodyPr lIns="0" tIns="0" rIns="0" bIns="0" anchor="t" anchorCtr="0">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666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34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2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b-NO" sz="1200" dirty="0">
                <a:solidFill>
                  <a:schemeClr val="tx1">
                    <a:lumMod val="95000"/>
                    <a:lumOff val="5000"/>
                  </a:schemeClr>
                </a:solidFill>
              </a:rPr>
              <a:t>Stig A. Aune </a:t>
            </a:r>
          </a:p>
          <a:p>
            <a:r>
              <a:rPr lang="nb-NO" sz="1200" dirty="0">
                <a:solidFill>
                  <a:schemeClr val="tx1">
                    <a:lumMod val="95000"/>
                    <a:lumOff val="5000"/>
                  </a:schemeClr>
                </a:solidFill>
              </a:rPr>
              <a:t>stig.aune@nmbu.no</a:t>
            </a:r>
          </a:p>
          <a:p>
            <a:r>
              <a:rPr lang="nb-NO" sz="1200" dirty="0">
                <a:solidFill>
                  <a:schemeClr val="tx1">
                    <a:lumMod val="95000"/>
                    <a:lumOff val="5000"/>
                  </a:schemeClr>
                </a:solidFill>
              </a:rPr>
              <a:t>T413</a:t>
            </a:r>
          </a:p>
          <a:p>
            <a:r>
              <a:rPr lang="nb-NO" sz="1200" dirty="0">
                <a:solidFill>
                  <a:schemeClr val="tx1">
                    <a:lumMod val="95000"/>
                    <a:lumOff val="5000"/>
                  </a:schemeClr>
                </a:solidFill>
              </a:rPr>
              <a:t>918 47 073</a:t>
            </a:r>
          </a:p>
        </p:txBody>
      </p:sp>
      <p:pic>
        <p:nvPicPr>
          <p:cNvPr id="13" name="Picture 12">
            <a:extLst>
              <a:ext uri="{FF2B5EF4-FFF2-40B4-BE49-F238E27FC236}">
                <a16:creationId xmlns:a16="http://schemas.microsoft.com/office/drawing/2014/main" id="{F358C939-57BA-3E91-9D81-631721CC5BF9}"/>
              </a:ext>
            </a:extLst>
          </p:cNvPr>
          <p:cNvPicPr>
            <a:picLocks noChangeAspect="1"/>
          </p:cNvPicPr>
          <p:nvPr/>
        </p:nvPicPr>
        <p:blipFill>
          <a:blip r:embed="rId2"/>
          <a:stretch>
            <a:fillRect/>
          </a:stretch>
        </p:blipFill>
        <p:spPr>
          <a:xfrm>
            <a:off x="351375" y="6242604"/>
            <a:ext cx="303291" cy="257511"/>
          </a:xfrm>
          <a:prstGeom prst="rect">
            <a:avLst/>
          </a:prstGeom>
        </p:spPr>
      </p:pic>
    </p:spTree>
    <p:extLst>
      <p:ext uri="{BB962C8B-B14F-4D97-AF65-F5344CB8AC3E}">
        <p14:creationId xmlns:p14="http://schemas.microsoft.com/office/powerpoint/2010/main" val="190877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a:spLocks noGrp="1"/>
          </p:cNvSpPr>
          <p:nvPr>
            <p:ph type="title"/>
          </p:nvPr>
        </p:nvSpPr>
        <p:spPr>
          <a:xfrm>
            <a:off x="322966" y="370974"/>
            <a:ext cx="9624392" cy="646331"/>
          </a:xfrm>
        </p:spPr>
        <p:txBody>
          <a:bodyPr vert="horz" wrap="square" lIns="91440" tIns="45720" rIns="91440" bIns="45720" rtlCol="0" anchor="ctr">
            <a:spAutoFit/>
          </a:bodyPr>
          <a:lstStyle/>
          <a:p>
            <a:r>
              <a:rPr lang="nb-NO" sz="4000" dirty="0">
                <a:solidFill>
                  <a:srgbClr val="41723A"/>
                </a:solidFill>
                <a:latin typeface="Calibri Light" panose="020F0302020204030204" pitchFamily="34" charset="0"/>
                <a:cs typeface="Calibri Light" panose="020F0302020204030204" pitchFamily="34" charset="0"/>
              </a:rPr>
              <a:t>Regnskapet består i praksis av fire elementer</a:t>
            </a:r>
          </a:p>
        </p:txBody>
      </p:sp>
      <p:sp>
        <p:nvSpPr>
          <p:cNvPr id="2" name="Footer Placeholder 8">
            <a:extLst>
              <a:ext uri="{FF2B5EF4-FFF2-40B4-BE49-F238E27FC236}">
                <a16:creationId xmlns:a16="http://schemas.microsoft.com/office/drawing/2014/main" id="{BAC19E32-B5CB-04D7-26FD-96C3B30D9646}"/>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F771C282-B971-DA45-A188-5729BF935ACA}"/>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10</a:t>
            </a:fld>
            <a:endParaRPr lang="nb-NO" altLang="nb-NO" sz="700" dirty="0">
              <a:solidFill>
                <a:schemeClr val="bg2">
                  <a:lumMod val="25000"/>
                </a:schemeClr>
              </a:solidFill>
              <a:cs typeface="Calibri" panose="020F0502020204030204" pitchFamily="34" charset="0"/>
            </a:endParaRPr>
          </a:p>
        </p:txBody>
      </p:sp>
      <p:sp>
        <p:nvSpPr>
          <p:cNvPr id="7" name="TextBox 6">
            <a:extLst>
              <a:ext uri="{FF2B5EF4-FFF2-40B4-BE49-F238E27FC236}">
                <a16:creationId xmlns:a16="http://schemas.microsoft.com/office/drawing/2014/main" id="{2055BB52-0EEB-FA0E-468D-AAA111AFBB89}"/>
              </a:ext>
            </a:extLst>
          </p:cNvPr>
          <p:cNvSpPr txBox="1"/>
          <p:nvPr/>
        </p:nvSpPr>
        <p:spPr>
          <a:xfrm>
            <a:off x="4612105" y="2725032"/>
            <a:ext cx="6096000" cy="923330"/>
          </a:xfrm>
          <a:prstGeom prst="rect">
            <a:avLst/>
          </a:prstGeom>
          <a:noFill/>
        </p:spPr>
        <p:txBody>
          <a:bodyPr wrap="square">
            <a:spAutoFit/>
          </a:bodyPr>
          <a:lstStyle/>
          <a:p>
            <a:r>
              <a:rPr lang="nb-NO" sz="1800" dirty="0">
                <a:cs typeface="Calibri Light" panose="020F0302020204030204" pitchFamily="34" charset="0"/>
              </a:rPr>
              <a:t>Balansen viser </a:t>
            </a:r>
            <a:r>
              <a:rPr lang="nb-NO" b="1" dirty="0">
                <a:solidFill>
                  <a:srgbClr val="385723"/>
                </a:solidFill>
                <a:cs typeface="Calibri Light" panose="020F0302020204030204" pitchFamily="34" charset="0"/>
              </a:rPr>
              <a:t>den finansielle posisjonen </a:t>
            </a:r>
            <a:r>
              <a:rPr lang="nb-NO" sz="1800" dirty="0">
                <a:cs typeface="Calibri Light" panose="020F0302020204030204" pitchFamily="34" charset="0"/>
              </a:rPr>
              <a:t>til en virksomhet i slutten av en regnskapsperiode, med oppstilling av eiendeler, gjeld og egenkapital.</a:t>
            </a:r>
          </a:p>
        </p:txBody>
      </p:sp>
      <p:sp>
        <p:nvSpPr>
          <p:cNvPr id="10" name="TextBox 9">
            <a:extLst>
              <a:ext uri="{FF2B5EF4-FFF2-40B4-BE49-F238E27FC236}">
                <a16:creationId xmlns:a16="http://schemas.microsoft.com/office/drawing/2014/main" id="{243DC40C-8448-4CE8-166B-94E968AFAE9A}"/>
              </a:ext>
            </a:extLst>
          </p:cNvPr>
          <p:cNvSpPr txBox="1"/>
          <p:nvPr/>
        </p:nvSpPr>
        <p:spPr>
          <a:xfrm>
            <a:off x="4612104" y="1657857"/>
            <a:ext cx="6096000" cy="923330"/>
          </a:xfrm>
          <a:prstGeom prst="rect">
            <a:avLst/>
          </a:prstGeom>
          <a:noFill/>
        </p:spPr>
        <p:txBody>
          <a:bodyPr wrap="square">
            <a:spAutoFit/>
          </a:bodyPr>
          <a:lstStyle/>
          <a:p>
            <a:r>
              <a:rPr lang="nb-NO" sz="1800" dirty="0">
                <a:cs typeface="Calibri Light" panose="020F0302020204030204" pitchFamily="34" charset="0"/>
              </a:rPr>
              <a:t>Resultatet viser </a:t>
            </a:r>
            <a:r>
              <a:rPr lang="nb-NO" sz="1800" b="1" dirty="0">
                <a:solidFill>
                  <a:srgbClr val="385723"/>
                </a:solidFill>
                <a:cs typeface="Calibri Light" panose="020F0302020204030204" pitchFamily="34" charset="0"/>
              </a:rPr>
              <a:t>den økonomiske utviklingen </a:t>
            </a:r>
            <a:r>
              <a:rPr lang="nb-NO" sz="1800" dirty="0">
                <a:cs typeface="Calibri Light" panose="020F0302020204030204" pitchFamily="34" charset="0"/>
              </a:rPr>
              <a:t>fra en periode til en annen og viser til bedriftens inntjening og lønnsomhet i regnskapsperioden.</a:t>
            </a:r>
          </a:p>
        </p:txBody>
      </p:sp>
      <p:sp>
        <p:nvSpPr>
          <p:cNvPr id="13" name="TextBox 12">
            <a:extLst>
              <a:ext uri="{FF2B5EF4-FFF2-40B4-BE49-F238E27FC236}">
                <a16:creationId xmlns:a16="http://schemas.microsoft.com/office/drawing/2014/main" id="{EBDA47C5-C50D-17A4-F639-5D890F270FD7}"/>
              </a:ext>
            </a:extLst>
          </p:cNvPr>
          <p:cNvSpPr txBox="1"/>
          <p:nvPr/>
        </p:nvSpPr>
        <p:spPr>
          <a:xfrm>
            <a:off x="4612104" y="3776594"/>
            <a:ext cx="6164365" cy="1200329"/>
          </a:xfrm>
          <a:prstGeom prst="rect">
            <a:avLst/>
          </a:prstGeom>
          <a:noFill/>
        </p:spPr>
        <p:txBody>
          <a:bodyPr wrap="square">
            <a:spAutoFit/>
          </a:bodyPr>
          <a:lstStyle/>
          <a:p>
            <a:r>
              <a:rPr lang="nb-NO" sz="1800" dirty="0">
                <a:cs typeface="Calibri Light" panose="020F0302020204030204" pitchFamily="34" charset="0"/>
              </a:rPr>
              <a:t>Kontantstrøm viser </a:t>
            </a:r>
            <a:r>
              <a:rPr lang="nb-NO" sz="1800" b="1" dirty="0">
                <a:solidFill>
                  <a:srgbClr val="385723"/>
                </a:solidFill>
                <a:cs typeface="Calibri Light" panose="020F0302020204030204" pitchFamily="34" charset="0"/>
              </a:rPr>
              <a:t>bevegelsen av kontanter inn og ut </a:t>
            </a:r>
            <a:r>
              <a:rPr lang="nb-NO" sz="1800" dirty="0">
                <a:cs typeface="Calibri Light" panose="020F0302020204030204" pitchFamily="34" charset="0"/>
              </a:rPr>
              <a:t>av en bedrift innenfor en tidsperiode. Kontantstrømanalysen er vanligvis delt opp i tre aktiviteter; drift, investering, finansiering.</a:t>
            </a:r>
          </a:p>
          <a:p>
            <a:endParaRPr lang="nb-NO" sz="1800" dirty="0">
              <a:cs typeface="Calibri Light" panose="020F0302020204030204" pitchFamily="34" charset="0"/>
            </a:endParaRPr>
          </a:p>
        </p:txBody>
      </p:sp>
      <p:sp>
        <p:nvSpPr>
          <p:cNvPr id="22" name="Rectangle: Rounded Corners 21">
            <a:extLst>
              <a:ext uri="{FF2B5EF4-FFF2-40B4-BE49-F238E27FC236}">
                <a16:creationId xmlns:a16="http://schemas.microsoft.com/office/drawing/2014/main" id="{C9EEC167-E26A-792F-F8CC-DD8760BC46AD}"/>
              </a:ext>
            </a:extLst>
          </p:cNvPr>
          <p:cNvSpPr/>
          <p:nvPr/>
        </p:nvSpPr>
        <p:spPr>
          <a:xfrm>
            <a:off x="1239065" y="1698585"/>
            <a:ext cx="1756238"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2400" b="1" dirty="0">
                <a:solidFill>
                  <a:schemeClr val="bg1"/>
                </a:solidFill>
              </a:rPr>
              <a:t>Resultat</a:t>
            </a:r>
            <a:endParaRPr lang="en-US" sz="2000" dirty="0">
              <a:solidFill>
                <a:schemeClr val="bg1"/>
              </a:solidFill>
            </a:endParaRPr>
          </a:p>
        </p:txBody>
      </p:sp>
      <p:sp>
        <p:nvSpPr>
          <p:cNvPr id="23" name="Rectangle: Rounded Corners 22">
            <a:extLst>
              <a:ext uri="{FF2B5EF4-FFF2-40B4-BE49-F238E27FC236}">
                <a16:creationId xmlns:a16="http://schemas.microsoft.com/office/drawing/2014/main" id="{AFBA2D36-154E-4702-C575-691670DD70F9}"/>
              </a:ext>
            </a:extLst>
          </p:cNvPr>
          <p:cNvSpPr/>
          <p:nvPr/>
        </p:nvSpPr>
        <p:spPr>
          <a:xfrm>
            <a:off x="1239066" y="2752350"/>
            <a:ext cx="1756238"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2400" b="1" dirty="0">
                <a:solidFill>
                  <a:schemeClr val="bg1"/>
                </a:solidFill>
              </a:rPr>
              <a:t>Balanse</a:t>
            </a:r>
            <a:endParaRPr lang="en-US" sz="2000" dirty="0">
              <a:solidFill>
                <a:schemeClr val="bg1"/>
              </a:solidFill>
            </a:endParaRPr>
          </a:p>
        </p:txBody>
      </p:sp>
      <p:sp>
        <p:nvSpPr>
          <p:cNvPr id="24" name="Rectangle: Rounded Corners 23">
            <a:extLst>
              <a:ext uri="{FF2B5EF4-FFF2-40B4-BE49-F238E27FC236}">
                <a16:creationId xmlns:a16="http://schemas.microsoft.com/office/drawing/2014/main" id="{3314372E-95AC-EBE6-B0B8-708F508EFA20}"/>
              </a:ext>
            </a:extLst>
          </p:cNvPr>
          <p:cNvSpPr/>
          <p:nvPr/>
        </p:nvSpPr>
        <p:spPr>
          <a:xfrm>
            <a:off x="1239066" y="3780791"/>
            <a:ext cx="1756238"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2400" b="1" dirty="0">
                <a:solidFill>
                  <a:schemeClr val="bg1"/>
                </a:solidFill>
              </a:rPr>
              <a:t>Kontant-strøm</a:t>
            </a:r>
            <a:endParaRPr lang="en-US" sz="2000" dirty="0">
              <a:solidFill>
                <a:schemeClr val="bg1"/>
              </a:solidFill>
            </a:endParaRPr>
          </a:p>
        </p:txBody>
      </p:sp>
      <p:sp>
        <p:nvSpPr>
          <p:cNvPr id="25" name="Rectangle: Rounded Corners 24">
            <a:extLst>
              <a:ext uri="{FF2B5EF4-FFF2-40B4-BE49-F238E27FC236}">
                <a16:creationId xmlns:a16="http://schemas.microsoft.com/office/drawing/2014/main" id="{F493D7BA-242D-FD69-5988-F553A7FF0435}"/>
              </a:ext>
            </a:extLst>
          </p:cNvPr>
          <p:cNvSpPr/>
          <p:nvPr/>
        </p:nvSpPr>
        <p:spPr>
          <a:xfrm>
            <a:off x="1239066" y="4809232"/>
            <a:ext cx="1756238"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2000" b="1" dirty="0">
                <a:solidFill>
                  <a:schemeClr val="bg1"/>
                </a:solidFill>
              </a:rPr>
              <a:t>Note-opplysninger</a:t>
            </a:r>
            <a:endParaRPr lang="en-US" dirty="0">
              <a:solidFill>
                <a:schemeClr val="bg1"/>
              </a:solidFill>
            </a:endParaRPr>
          </a:p>
        </p:txBody>
      </p:sp>
      <p:cxnSp>
        <p:nvCxnSpPr>
          <p:cNvPr id="27" name="Straight Connector 26">
            <a:extLst>
              <a:ext uri="{FF2B5EF4-FFF2-40B4-BE49-F238E27FC236}">
                <a16:creationId xmlns:a16="http://schemas.microsoft.com/office/drawing/2014/main" id="{87578A87-8B3E-B55B-F0DA-CACC706FFF13}"/>
              </a:ext>
            </a:extLst>
          </p:cNvPr>
          <p:cNvCxnSpPr>
            <a:stCxn id="22" idx="3"/>
            <a:endCxn id="10" idx="1"/>
          </p:cNvCxnSpPr>
          <p:nvPr/>
        </p:nvCxnSpPr>
        <p:spPr>
          <a:xfrm flipV="1">
            <a:off x="2995303" y="2119522"/>
            <a:ext cx="1616801" cy="2836"/>
          </a:xfrm>
          <a:prstGeom prst="line">
            <a:avLst/>
          </a:prstGeom>
          <a:ln w="28575">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D6DA29-09A3-E509-6575-B214AD046667}"/>
              </a:ext>
            </a:extLst>
          </p:cNvPr>
          <p:cNvCxnSpPr/>
          <p:nvPr/>
        </p:nvCxnSpPr>
        <p:spPr>
          <a:xfrm flipV="1">
            <a:off x="2995304" y="3186697"/>
            <a:ext cx="1616801" cy="2836"/>
          </a:xfrm>
          <a:prstGeom prst="line">
            <a:avLst/>
          </a:prstGeom>
          <a:ln w="28575">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AFFAB27-7B46-D42D-A6EF-A757AE681234}"/>
              </a:ext>
            </a:extLst>
          </p:cNvPr>
          <p:cNvCxnSpPr/>
          <p:nvPr/>
        </p:nvCxnSpPr>
        <p:spPr>
          <a:xfrm flipV="1">
            <a:off x="2995304" y="4189419"/>
            <a:ext cx="1616801" cy="2836"/>
          </a:xfrm>
          <a:prstGeom prst="line">
            <a:avLst/>
          </a:prstGeom>
          <a:ln w="28575">
            <a:solidFill>
              <a:srgbClr val="385723"/>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6C5BF00-F267-9236-230B-839BD7BD8886}"/>
              </a:ext>
            </a:extLst>
          </p:cNvPr>
          <p:cNvSpPr txBox="1"/>
          <p:nvPr/>
        </p:nvSpPr>
        <p:spPr>
          <a:xfrm>
            <a:off x="4612105" y="5045332"/>
            <a:ext cx="6096000" cy="369332"/>
          </a:xfrm>
          <a:prstGeom prst="rect">
            <a:avLst/>
          </a:prstGeom>
          <a:noFill/>
        </p:spPr>
        <p:txBody>
          <a:bodyPr wrap="square">
            <a:spAutoFit/>
          </a:bodyPr>
          <a:lstStyle>
            <a:defPPr>
              <a:defRPr lang="en-US"/>
            </a:defPPr>
            <a:lvl1pPr>
              <a:defRPr>
                <a:cs typeface="Calibri Light" panose="020F0302020204030204" pitchFamily="34" charset="0"/>
              </a:defRPr>
            </a:lvl1pPr>
          </a:lstStyle>
          <a:p>
            <a:r>
              <a:rPr lang="nb-NO" dirty="0"/>
              <a:t>Gir mer detaljert informasjon</a:t>
            </a:r>
          </a:p>
        </p:txBody>
      </p:sp>
      <p:cxnSp>
        <p:nvCxnSpPr>
          <p:cNvPr id="35" name="Straight Connector 34">
            <a:extLst>
              <a:ext uri="{FF2B5EF4-FFF2-40B4-BE49-F238E27FC236}">
                <a16:creationId xmlns:a16="http://schemas.microsoft.com/office/drawing/2014/main" id="{80FCE4B2-83AA-3820-1498-2CF6748D6B29}"/>
              </a:ext>
            </a:extLst>
          </p:cNvPr>
          <p:cNvCxnSpPr/>
          <p:nvPr/>
        </p:nvCxnSpPr>
        <p:spPr>
          <a:xfrm flipV="1">
            <a:off x="2995303" y="5228580"/>
            <a:ext cx="1616801" cy="2836"/>
          </a:xfrm>
          <a:prstGeom prst="line">
            <a:avLst/>
          </a:prstGeom>
          <a:ln w="28575">
            <a:solidFill>
              <a:srgbClr val="3857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3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22" grpId="0" animBg="1"/>
      <p:bldP spid="23" grpId="0" animBg="1"/>
      <p:bldP spid="24" grpId="0" animBg="1"/>
      <p:bldP spid="25"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a:spLocks noGrp="1"/>
          </p:cNvSpPr>
          <p:nvPr>
            <p:ph type="title"/>
          </p:nvPr>
        </p:nvSpPr>
        <p:spPr>
          <a:xfrm>
            <a:off x="322966" y="274025"/>
            <a:ext cx="9624392" cy="840230"/>
          </a:xfrm>
        </p:spPr>
        <p:txBody>
          <a:bodyPr vert="horz" wrap="square" lIns="91440" tIns="45720" rIns="91440" bIns="45720" rtlCol="0" anchor="ctr">
            <a:spAutoFit/>
          </a:bodyPr>
          <a:lstStyle/>
          <a:p>
            <a:r>
              <a:rPr lang="nb-NO" sz="5400" dirty="0">
                <a:solidFill>
                  <a:srgbClr val="41723A"/>
                </a:solidFill>
                <a:latin typeface="Calibri Light" panose="020F0302020204030204" pitchFamily="34" charset="0"/>
                <a:cs typeface="Calibri Light" panose="020F0302020204030204" pitchFamily="34" charset="0"/>
              </a:rPr>
              <a:t>Regnskapets samfunnsnytte</a:t>
            </a:r>
          </a:p>
        </p:txBody>
      </p:sp>
      <p:sp>
        <p:nvSpPr>
          <p:cNvPr id="3" name="Rectangle 2"/>
          <p:cNvSpPr/>
          <p:nvPr/>
        </p:nvSpPr>
        <p:spPr>
          <a:xfrm>
            <a:off x="900892" y="1487212"/>
            <a:ext cx="10216632" cy="4174687"/>
          </a:xfrm>
          <a:prstGeom prst="rect">
            <a:avLst/>
          </a:prstGeom>
          <a:solidFill>
            <a:srgbClr val="DCE8DE"/>
          </a:solidFill>
        </p:spPr>
        <p:txBody>
          <a:bodyPr wrap="square" lIns="180000" tIns="180000" rIns="180000" bIns="180000">
            <a:spAutoFit/>
          </a:bodyPr>
          <a:lstStyle/>
          <a:p>
            <a:pPr>
              <a:lnSpc>
                <a:spcPct val="150000"/>
              </a:lnSpc>
            </a:pPr>
            <a:r>
              <a:rPr lang="nb-NO" sz="2800" dirty="0">
                <a:cs typeface="Calibri Light" panose="020F0302020204030204" pitchFamily="34" charset="0"/>
              </a:rPr>
              <a:t>Årsregnskapet inngår i årsrapporten. Forskjellige foretak må følge de</a:t>
            </a:r>
          </a:p>
          <a:p>
            <a:pPr>
              <a:lnSpc>
                <a:spcPct val="150000"/>
              </a:lnSpc>
            </a:pPr>
            <a:r>
              <a:rPr lang="nb-NO" sz="2800" dirty="0">
                <a:cs typeface="Calibri Light" panose="020F0302020204030204" pitchFamily="34" charset="0"/>
              </a:rPr>
              <a:t>samme reglene om måling, samt om hvordan informasjonen skal presenteres. Det bidrar til </a:t>
            </a:r>
            <a:r>
              <a:rPr lang="nb-NO" sz="2800" i="1" dirty="0">
                <a:cs typeface="Calibri Light" panose="020F0302020204030204" pitchFamily="34" charset="0"/>
              </a:rPr>
              <a:t>samfunnsnyttig </a:t>
            </a:r>
            <a:r>
              <a:rPr lang="nb-NO" sz="2800" b="1" i="1" u="sng" dirty="0">
                <a:cs typeface="Calibri Light" panose="020F0302020204030204" pitchFamily="34" charset="0"/>
              </a:rPr>
              <a:t>allokering</a:t>
            </a:r>
            <a:r>
              <a:rPr lang="nb-NO" sz="2800" i="1" dirty="0">
                <a:cs typeface="Calibri Light" panose="020F0302020204030204" pitchFamily="34" charset="0"/>
              </a:rPr>
              <a:t> </a:t>
            </a:r>
            <a:r>
              <a:rPr lang="nb-NO" sz="2800" dirty="0">
                <a:cs typeface="Calibri Light" panose="020F0302020204030204" pitchFamily="34" charset="0"/>
              </a:rPr>
              <a:t>av kapital, det vil si at bedriftene med størst verdiskapning tiltrekker seg mest og riktigst priset kapital. Regnskapsinformasjon bidrar m.a.o. rett og slett til hvordan samfunnets ressurser blir brukt.</a:t>
            </a:r>
          </a:p>
        </p:txBody>
      </p:sp>
      <p:sp>
        <p:nvSpPr>
          <p:cNvPr id="2" name="Footer Placeholder 8">
            <a:extLst>
              <a:ext uri="{FF2B5EF4-FFF2-40B4-BE49-F238E27FC236}">
                <a16:creationId xmlns:a16="http://schemas.microsoft.com/office/drawing/2014/main" id="{BAC19E32-B5CB-04D7-26FD-96C3B30D9646}"/>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F771C282-B971-DA45-A188-5729BF935ACA}"/>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11</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371162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
          <p:cNvSpPr>
            <a:spLocks noGrp="1"/>
          </p:cNvSpPr>
          <p:nvPr>
            <p:ph type="title"/>
          </p:nvPr>
        </p:nvSpPr>
        <p:spPr>
          <a:xfrm>
            <a:off x="188489" y="222774"/>
            <a:ext cx="11421329" cy="577081"/>
          </a:xfrm>
        </p:spPr>
        <p:txBody>
          <a:bodyPr vert="horz" wrap="square" lIns="91440" tIns="45720" rIns="91440" bIns="45720" rtlCol="0" anchor="ctr">
            <a:spAutoFit/>
          </a:bodyPr>
          <a:lstStyle/>
          <a:p>
            <a:r>
              <a:rPr lang="nb-NO" sz="3500" dirty="0">
                <a:solidFill>
                  <a:srgbClr val="41723A"/>
                </a:solidFill>
                <a:latin typeface="Calibri Light" panose="020F0302020204030204" pitchFamily="34" charset="0"/>
                <a:cs typeface="Calibri Light" panose="020F0302020204030204" pitchFamily="34" charset="0"/>
              </a:rPr>
              <a:t>Hvordan finansregnskapet påvirker aktivitetsnivået i samfunnet</a:t>
            </a:r>
          </a:p>
        </p:txBody>
      </p:sp>
      <p:pic>
        <p:nvPicPr>
          <p:cNvPr id="5" name="Picture 4">
            <a:extLst>
              <a:ext uri="{FF2B5EF4-FFF2-40B4-BE49-F238E27FC236}">
                <a16:creationId xmlns:a16="http://schemas.microsoft.com/office/drawing/2014/main" id="{2EAC0F07-3013-4E8B-C09D-DDDDB87FD0E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53063" y="1040392"/>
            <a:ext cx="4981074" cy="1576239"/>
          </a:xfrm>
          <a:prstGeom prst="rect">
            <a:avLst/>
          </a:prstGeom>
        </p:spPr>
      </p:pic>
      <p:pic>
        <p:nvPicPr>
          <p:cNvPr id="6" name="Picture 6" descr="search report Icon - Download search report Icon 3208137 | Noun Project">
            <a:extLst>
              <a:ext uri="{FF2B5EF4-FFF2-40B4-BE49-F238E27FC236}">
                <a16:creationId xmlns:a16="http://schemas.microsoft.com/office/drawing/2014/main" id="{EB130E94-665F-E818-0DA1-469C7B038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33" y="3360095"/>
            <a:ext cx="1929235" cy="19292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50F39C1-EE27-6F27-0343-EC094F9E450F}"/>
              </a:ext>
            </a:extLst>
          </p:cNvPr>
          <p:cNvSpPr txBox="1"/>
          <p:nvPr/>
        </p:nvSpPr>
        <p:spPr>
          <a:xfrm>
            <a:off x="0" y="2965919"/>
            <a:ext cx="2469402" cy="400110"/>
          </a:xfrm>
          <a:prstGeom prst="rect">
            <a:avLst/>
          </a:prstGeom>
          <a:noFill/>
        </p:spPr>
        <p:txBody>
          <a:bodyPr wrap="square" rtlCol="0">
            <a:spAutoFit/>
          </a:bodyPr>
          <a:lstStyle/>
          <a:p>
            <a:pPr algn="ctr"/>
            <a:r>
              <a:rPr lang="en-GB" sz="2000" b="1" dirty="0"/>
              <a:t>Årsrapport 2021</a:t>
            </a:r>
          </a:p>
        </p:txBody>
      </p:sp>
      <p:sp>
        <p:nvSpPr>
          <p:cNvPr id="10" name="Arrow: Right 9">
            <a:extLst>
              <a:ext uri="{FF2B5EF4-FFF2-40B4-BE49-F238E27FC236}">
                <a16:creationId xmlns:a16="http://schemas.microsoft.com/office/drawing/2014/main" id="{A1803ACA-4A4F-3585-E699-0EEC8D020438}"/>
              </a:ext>
            </a:extLst>
          </p:cNvPr>
          <p:cNvSpPr/>
          <p:nvPr/>
        </p:nvSpPr>
        <p:spPr>
          <a:xfrm>
            <a:off x="2369925" y="3863049"/>
            <a:ext cx="556297" cy="461665"/>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3AFB66B-1EF5-C00E-C4E1-90165CDEB5AB}"/>
              </a:ext>
            </a:extLst>
          </p:cNvPr>
          <p:cNvSpPr/>
          <p:nvPr/>
        </p:nvSpPr>
        <p:spPr>
          <a:xfrm>
            <a:off x="3034399" y="2855931"/>
            <a:ext cx="1759626" cy="258234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nb-NO" sz="2000" b="1" dirty="0">
                <a:solidFill>
                  <a:schemeClr val="bg1"/>
                </a:solidFill>
              </a:rPr>
              <a:t>Redusert usikkerhet og lavere finansierings-kostnader</a:t>
            </a:r>
            <a:endParaRPr lang="en-US" dirty="0">
              <a:solidFill>
                <a:schemeClr val="bg1"/>
              </a:solidFill>
            </a:endParaRPr>
          </a:p>
        </p:txBody>
      </p:sp>
      <p:sp>
        <p:nvSpPr>
          <p:cNvPr id="15" name="Arrow: Right 14">
            <a:extLst>
              <a:ext uri="{FF2B5EF4-FFF2-40B4-BE49-F238E27FC236}">
                <a16:creationId xmlns:a16="http://schemas.microsoft.com/office/drawing/2014/main" id="{B6365F3E-E671-14DD-D36B-CEF4D0A8C620}"/>
              </a:ext>
            </a:extLst>
          </p:cNvPr>
          <p:cNvSpPr/>
          <p:nvPr/>
        </p:nvSpPr>
        <p:spPr>
          <a:xfrm>
            <a:off x="4872992" y="3863049"/>
            <a:ext cx="650997" cy="461665"/>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E0937DA5-E078-CD49-7C72-F9EC8388844B}"/>
              </a:ext>
            </a:extLst>
          </p:cNvPr>
          <p:cNvSpPr/>
          <p:nvPr/>
        </p:nvSpPr>
        <p:spPr>
          <a:xfrm>
            <a:off x="5607927" y="2855930"/>
            <a:ext cx="1644645" cy="2582344"/>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nb-NO" sz="2000" b="1" dirty="0">
                <a:solidFill>
                  <a:schemeClr val="bg1"/>
                </a:solidFill>
              </a:rPr>
              <a:t>Flere lønnsomme prosjekter og bedrifter å investere i</a:t>
            </a:r>
            <a:endParaRPr lang="en-US" dirty="0">
              <a:solidFill>
                <a:schemeClr val="bg1"/>
              </a:solidFill>
            </a:endParaRPr>
          </a:p>
        </p:txBody>
      </p:sp>
      <p:sp>
        <p:nvSpPr>
          <p:cNvPr id="17" name="Arrow: Right 16">
            <a:extLst>
              <a:ext uri="{FF2B5EF4-FFF2-40B4-BE49-F238E27FC236}">
                <a16:creationId xmlns:a16="http://schemas.microsoft.com/office/drawing/2014/main" id="{4332961F-372D-2B44-8622-FC832CCCA8EE}"/>
              </a:ext>
            </a:extLst>
          </p:cNvPr>
          <p:cNvSpPr/>
          <p:nvPr/>
        </p:nvSpPr>
        <p:spPr>
          <a:xfrm>
            <a:off x="7336510" y="3863049"/>
            <a:ext cx="650997" cy="461665"/>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AA83869F-C051-5AD4-9A73-89566473E7D3}"/>
              </a:ext>
            </a:extLst>
          </p:cNvPr>
          <p:cNvSpPr/>
          <p:nvPr/>
        </p:nvSpPr>
        <p:spPr>
          <a:xfrm>
            <a:off x="8066474" y="2855930"/>
            <a:ext cx="3435715" cy="2582344"/>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nb-NO" sz="2000" b="1" dirty="0">
                <a:solidFill>
                  <a:schemeClr val="bg1"/>
                </a:solidFill>
              </a:rPr>
              <a:t>Økt aktivitetsnivå i samfunnet, lavere arbeids-ledighet, økt vekst i BNP, økt skatteinngang som gir bedre muligheter til å finansiere fellesgoder (helse, forsvar, veier, utdanning osv.)</a:t>
            </a:r>
            <a:endParaRPr lang="en-US" dirty="0">
              <a:solidFill>
                <a:schemeClr val="bg1"/>
              </a:solidFill>
            </a:endParaRPr>
          </a:p>
        </p:txBody>
      </p:sp>
      <p:sp>
        <p:nvSpPr>
          <p:cNvPr id="20" name="TextBox 19">
            <a:extLst>
              <a:ext uri="{FF2B5EF4-FFF2-40B4-BE49-F238E27FC236}">
                <a16:creationId xmlns:a16="http://schemas.microsoft.com/office/drawing/2014/main" id="{2E501B26-C686-F242-4F0C-85D9E8CE8B94}"/>
              </a:ext>
            </a:extLst>
          </p:cNvPr>
          <p:cNvSpPr txBox="1"/>
          <p:nvPr/>
        </p:nvSpPr>
        <p:spPr>
          <a:xfrm>
            <a:off x="922421" y="5677573"/>
            <a:ext cx="10347158" cy="830997"/>
          </a:xfrm>
          <a:prstGeom prst="rect">
            <a:avLst/>
          </a:prstGeom>
          <a:solidFill>
            <a:srgbClr val="DCE8DE"/>
          </a:solidFill>
        </p:spPr>
        <p:txBody>
          <a:bodyPr wrap="square">
            <a:spAutoFit/>
          </a:bodyPr>
          <a:lstStyle/>
          <a:p>
            <a:pPr algn="ctr"/>
            <a:r>
              <a:rPr lang="nb-NO" sz="2400" b="1" dirty="0"/>
              <a:t>Sammenlignbar, gjennomsiktig (“transparent”) og pålitelig finansiell informasjon er fundamentale forutsetninger for effektive kapitalmarkeder.</a:t>
            </a:r>
          </a:p>
        </p:txBody>
      </p:sp>
      <p:sp>
        <p:nvSpPr>
          <p:cNvPr id="2" name="Footer Placeholder 8">
            <a:extLst>
              <a:ext uri="{FF2B5EF4-FFF2-40B4-BE49-F238E27FC236}">
                <a16:creationId xmlns:a16="http://schemas.microsoft.com/office/drawing/2014/main" id="{BB04EE77-741A-EB67-E13A-8AC6071369F5}"/>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3" name="Slide Number Placeholder 9">
            <a:extLst>
              <a:ext uri="{FF2B5EF4-FFF2-40B4-BE49-F238E27FC236}">
                <a16:creationId xmlns:a16="http://schemas.microsoft.com/office/drawing/2014/main" id="{1274C5F5-9AF7-0E4A-B746-15C95BC26D0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12</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3683655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5" grpId="0" animBg="1"/>
      <p:bldP spid="16" grpId="0" animBg="1"/>
      <p:bldP spid="17" grpId="0" animBg="1"/>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63696" y="281508"/>
            <a:ext cx="9615969" cy="701731"/>
          </a:xfrm>
        </p:spPr>
        <p:txBody>
          <a:bodyPr vert="horz" wrap="square" lIns="91440" tIns="45720" rIns="91440" bIns="45720" rtlCol="0" anchor="ctr">
            <a:spAutoFit/>
          </a:bodyPr>
          <a:lstStyle/>
          <a:p>
            <a:r>
              <a:rPr lang="nb-NO" altLang="nb-NO" dirty="0">
                <a:solidFill>
                  <a:srgbClr val="41723A"/>
                </a:solidFill>
                <a:latin typeface="Calibri Light" panose="020F0302020204030204" pitchFamily="34" charset="0"/>
                <a:cs typeface="Calibri Light" panose="020F0302020204030204" pitchFamily="34" charset="0"/>
              </a:rPr>
              <a:t>Årsregnskapet inngår i årsrapporten</a:t>
            </a:r>
            <a:endParaRPr lang="en-US" altLang="nb-NO" dirty="0">
              <a:solidFill>
                <a:srgbClr val="41723A"/>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0135A4B4-A3A8-446C-8F26-F20A22D06715}"/>
              </a:ext>
            </a:extLst>
          </p:cNvPr>
          <p:cNvPicPr>
            <a:picLocks noChangeAspect="1"/>
          </p:cNvPicPr>
          <p:nvPr/>
        </p:nvPicPr>
        <p:blipFill>
          <a:blip r:embed="rId3"/>
          <a:stretch>
            <a:fillRect/>
          </a:stretch>
        </p:blipFill>
        <p:spPr>
          <a:xfrm>
            <a:off x="1991544" y="1268760"/>
            <a:ext cx="7848872" cy="4560929"/>
          </a:xfrm>
          <a:prstGeom prst="rect">
            <a:avLst/>
          </a:prstGeom>
        </p:spPr>
      </p:pic>
      <p:sp>
        <p:nvSpPr>
          <p:cNvPr id="3" name="Footer Placeholder 8">
            <a:extLst>
              <a:ext uri="{FF2B5EF4-FFF2-40B4-BE49-F238E27FC236}">
                <a16:creationId xmlns:a16="http://schemas.microsoft.com/office/drawing/2014/main" id="{5A47BAE4-63D5-584D-32C6-9C8A4836BC0E}"/>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6EAC9DAF-AD8F-B85C-F4B6-41082D4FA74A}"/>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13</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3140287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8DACB"/>
        </a:solidFill>
        <a:effectLst/>
      </p:bgPr>
    </p:bg>
    <p:spTree>
      <p:nvGrpSpPr>
        <p:cNvPr id="1" name=""/>
        <p:cNvGrpSpPr/>
        <p:nvPr/>
      </p:nvGrpSpPr>
      <p:grpSpPr>
        <a:xfrm>
          <a:off x="0" y="0"/>
          <a:ext cx="0" cy="0"/>
          <a:chOff x="0" y="0"/>
          <a:chExt cx="0" cy="0"/>
        </a:xfrm>
      </p:grpSpPr>
      <p:pic>
        <p:nvPicPr>
          <p:cNvPr id="1030" name="Picture 6" descr="Stock Exchange Svg Png Icon Free Download (#459429) - OnlineWebFonts.COM">
            <a:extLst>
              <a:ext uri="{FF2B5EF4-FFF2-40B4-BE49-F238E27FC236}">
                <a16:creationId xmlns:a16="http://schemas.microsoft.com/office/drawing/2014/main" id="{B47F4758-5B5D-4D5E-BD2A-7E4BC0EF0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382" y="2259176"/>
            <a:ext cx="1439423" cy="11662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utual Funds Icons - Download Free Vector Icons | Noun Project">
            <a:extLst>
              <a:ext uri="{FF2B5EF4-FFF2-40B4-BE49-F238E27FC236}">
                <a16:creationId xmlns:a16="http://schemas.microsoft.com/office/drawing/2014/main" id="{D133DA3D-AF00-4258-9A4E-95841D9B9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259" y="2428386"/>
            <a:ext cx="777249" cy="7772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dustry Factory Industrial Production Company Building Svg Png Icon Free  Download (#454673) - OnlineWebFonts.COM">
            <a:extLst>
              <a:ext uri="{FF2B5EF4-FFF2-40B4-BE49-F238E27FC236}">
                <a16:creationId xmlns:a16="http://schemas.microsoft.com/office/drawing/2014/main" id="{FEF11616-1BB1-457F-A296-9DE8EC2AF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0962" y="2314629"/>
            <a:ext cx="967604" cy="103058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BE6A5D5-D7CE-4843-80A2-2970C08254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449" y="4881655"/>
            <a:ext cx="700816" cy="70081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okument Skrevet Skilt - Gratis vektorgrafikk på Pixabay">
            <a:extLst>
              <a:ext uri="{FF2B5EF4-FFF2-40B4-BE49-F238E27FC236}">
                <a16:creationId xmlns:a16="http://schemas.microsoft.com/office/drawing/2014/main" id="{3079EC4E-0AE7-47A1-AC90-09A529A01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6598" y="4677557"/>
            <a:ext cx="925097" cy="94077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tyret - Trondheim Karateklubb">
            <a:extLst>
              <a:ext uri="{FF2B5EF4-FFF2-40B4-BE49-F238E27FC236}">
                <a16:creationId xmlns:a16="http://schemas.microsoft.com/office/drawing/2014/main" id="{F28851B5-444A-4336-9B47-1434758DE0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1415" y="4455084"/>
            <a:ext cx="1196853" cy="11519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st Saving Icons - Download Free Vector Icons | Noun Project">
            <a:extLst>
              <a:ext uri="{FF2B5EF4-FFF2-40B4-BE49-F238E27FC236}">
                <a16:creationId xmlns:a16="http://schemas.microsoft.com/office/drawing/2014/main" id="{44572DFF-E979-4B0D-94CC-07C42FCD43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737" y="4569142"/>
            <a:ext cx="841141" cy="841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earch report Icon - Download search report Icon 3208137 | Noun Project">
            <a:extLst>
              <a:ext uri="{FF2B5EF4-FFF2-40B4-BE49-F238E27FC236}">
                <a16:creationId xmlns:a16="http://schemas.microsoft.com/office/drawing/2014/main" id="{C68EA4C6-814F-4B6D-BAE6-5036ABC589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4798" y="4537117"/>
            <a:ext cx="1690968" cy="16909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2DD2CE-DD2B-EB51-616B-B7ED9819DFD9}"/>
              </a:ext>
            </a:extLst>
          </p:cNvPr>
          <p:cNvSpPr txBox="1"/>
          <p:nvPr/>
        </p:nvSpPr>
        <p:spPr>
          <a:xfrm>
            <a:off x="245076" y="5441236"/>
            <a:ext cx="2210526" cy="738664"/>
          </a:xfrm>
          <a:prstGeom prst="rect">
            <a:avLst/>
          </a:prstGeom>
          <a:noFill/>
        </p:spPr>
        <p:txBody>
          <a:bodyPr wrap="square">
            <a:spAutoFit/>
          </a:bodyPr>
          <a:lstStyle/>
          <a:p>
            <a:pPr algn="ctr"/>
            <a:r>
              <a:rPr lang="nb-NO" sz="1400" b="0" i="0" u="none" strike="noStrike" baseline="0" dirty="0">
                <a:latin typeface="Calibri" panose="020F0502020204030204" pitchFamily="34" charset="0"/>
              </a:rPr>
              <a:t>Investorer og småsparere</a:t>
            </a:r>
          </a:p>
          <a:p>
            <a:pPr algn="ctr"/>
            <a:r>
              <a:rPr lang="nb-NO" sz="1400" b="0" i="0" u="none" strike="noStrike" baseline="0" dirty="0">
                <a:latin typeface="Calibri" panose="020F0502020204030204" pitchFamily="34" charset="0"/>
              </a:rPr>
              <a:t>ber om plasseringsråd eller</a:t>
            </a:r>
          </a:p>
          <a:p>
            <a:pPr algn="ctr"/>
            <a:r>
              <a:rPr lang="nb-NO" sz="1400" b="0" i="0" u="none" strike="noStrike" baseline="0" dirty="0">
                <a:latin typeface="Calibri" panose="020F0502020204030204" pitchFamily="34" charset="0"/>
              </a:rPr>
              <a:t>setter penger i fond.</a:t>
            </a:r>
            <a:endParaRPr lang="nb-NO" sz="1400" dirty="0"/>
          </a:p>
        </p:txBody>
      </p:sp>
      <p:sp>
        <p:nvSpPr>
          <p:cNvPr id="7" name="TextBox 6">
            <a:extLst>
              <a:ext uri="{FF2B5EF4-FFF2-40B4-BE49-F238E27FC236}">
                <a16:creationId xmlns:a16="http://schemas.microsoft.com/office/drawing/2014/main" id="{0D9A71E8-6FB0-C7C6-D0AD-9975EC4A55DC}"/>
              </a:ext>
            </a:extLst>
          </p:cNvPr>
          <p:cNvSpPr txBox="1"/>
          <p:nvPr/>
        </p:nvSpPr>
        <p:spPr>
          <a:xfrm>
            <a:off x="2600331" y="6055469"/>
            <a:ext cx="6619865" cy="738664"/>
          </a:xfrm>
          <a:prstGeom prst="rect">
            <a:avLst/>
          </a:prstGeom>
          <a:noFill/>
        </p:spPr>
        <p:txBody>
          <a:bodyPr wrap="square">
            <a:spAutoFit/>
          </a:bodyPr>
          <a:lstStyle>
            <a:defPPr>
              <a:defRPr lang="en-US"/>
            </a:defPPr>
            <a:lvl1pPr algn="ctr">
              <a:defRPr sz="1400" b="0" i="0" u="none" strike="noStrike" baseline="0">
                <a:latin typeface="Calibri" panose="020F0502020204030204" pitchFamily="34" charset="0"/>
              </a:defRPr>
            </a:lvl1pPr>
          </a:lstStyle>
          <a:p>
            <a:r>
              <a:rPr lang="nb-NO" dirty="0"/>
              <a:t>Års-, kvartals-rapporter og annen offentlig informasjon fra bedriftene gir grunnlag for å forstå hvordan bedriften drives. Minimumskrav til rapporteringen settes av lover og regler, men styret påvirker hvor åpent og konkret det skal rapporteres. </a:t>
            </a:r>
          </a:p>
        </p:txBody>
      </p:sp>
      <p:cxnSp>
        <p:nvCxnSpPr>
          <p:cNvPr id="9" name="Straight Arrow Connector 8">
            <a:extLst>
              <a:ext uri="{FF2B5EF4-FFF2-40B4-BE49-F238E27FC236}">
                <a16:creationId xmlns:a16="http://schemas.microsoft.com/office/drawing/2014/main" id="{79031614-E032-F82B-3E74-415AD2D34D64}"/>
              </a:ext>
            </a:extLst>
          </p:cNvPr>
          <p:cNvCxnSpPr>
            <a:cxnSpLocks/>
            <a:endCxn id="1038" idx="3"/>
          </p:cNvCxnSpPr>
          <p:nvPr/>
        </p:nvCxnSpPr>
        <p:spPr>
          <a:xfrm flipH="1">
            <a:off x="4091265" y="5232063"/>
            <a:ext cx="842677" cy="0"/>
          </a:xfrm>
          <a:prstGeom prst="straightConnector1">
            <a:avLst/>
          </a:prstGeom>
          <a:ln w="5715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39DE27-41F9-48EE-39D5-4D96D779C4E6}"/>
              </a:ext>
            </a:extLst>
          </p:cNvPr>
          <p:cNvCxnSpPr>
            <a:cxnSpLocks/>
          </p:cNvCxnSpPr>
          <p:nvPr/>
        </p:nvCxnSpPr>
        <p:spPr>
          <a:xfrm flipV="1">
            <a:off x="3083226" y="4195098"/>
            <a:ext cx="0" cy="704594"/>
          </a:xfrm>
          <a:prstGeom prst="straightConnector1">
            <a:avLst/>
          </a:prstGeom>
          <a:ln w="5715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EA76920-F89D-70EB-D5C0-F1F2E0D013D3}"/>
              </a:ext>
            </a:extLst>
          </p:cNvPr>
          <p:cNvSpPr txBox="1"/>
          <p:nvPr/>
        </p:nvSpPr>
        <p:spPr>
          <a:xfrm>
            <a:off x="1520171" y="3240991"/>
            <a:ext cx="2210526" cy="954107"/>
          </a:xfrm>
          <a:prstGeom prst="rect">
            <a:avLst/>
          </a:prstGeom>
          <a:noFill/>
        </p:spPr>
        <p:txBody>
          <a:bodyPr wrap="square">
            <a:spAutoFit/>
          </a:bodyPr>
          <a:lstStyle>
            <a:defPPr>
              <a:defRPr lang="en-US"/>
            </a:defPPr>
            <a:lvl1pPr algn="ctr">
              <a:defRPr sz="1400" b="0" i="0" u="none" strike="noStrike" baseline="0">
                <a:latin typeface="Calibri" panose="020F0502020204030204" pitchFamily="34" charset="0"/>
              </a:defRPr>
            </a:lvl1pPr>
          </a:lstStyle>
          <a:p>
            <a:r>
              <a:rPr lang="nb-NO" dirty="0"/>
              <a:t>Kapitalforvaltere og banker foretar analyser for å vurdere om bedrifter vil gi god avkastning på sikt.</a:t>
            </a:r>
          </a:p>
        </p:txBody>
      </p:sp>
      <p:cxnSp>
        <p:nvCxnSpPr>
          <p:cNvPr id="22" name="Straight Arrow Connector 21">
            <a:extLst>
              <a:ext uri="{FF2B5EF4-FFF2-40B4-BE49-F238E27FC236}">
                <a16:creationId xmlns:a16="http://schemas.microsoft.com/office/drawing/2014/main" id="{7CA431DE-1EA3-3838-3ACB-3AF83A2F386F}"/>
              </a:ext>
            </a:extLst>
          </p:cNvPr>
          <p:cNvCxnSpPr>
            <a:cxnSpLocks/>
          </p:cNvCxnSpPr>
          <p:nvPr/>
        </p:nvCxnSpPr>
        <p:spPr>
          <a:xfrm flipH="1">
            <a:off x="6569805" y="5232063"/>
            <a:ext cx="885825" cy="0"/>
          </a:xfrm>
          <a:prstGeom prst="straightConnector1">
            <a:avLst/>
          </a:prstGeom>
          <a:ln w="5715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6373CAD-ECAB-1078-501F-0A8ED2505BF1}"/>
              </a:ext>
            </a:extLst>
          </p:cNvPr>
          <p:cNvSpPr txBox="1"/>
          <p:nvPr/>
        </p:nvSpPr>
        <p:spPr>
          <a:xfrm>
            <a:off x="4370716" y="3510678"/>
            <a:ext cx="3020685" cy="738664"/>
          </a:xfrm>
          <a:prstGeom prst="rect">
            <a:avLst/>
          </a:prstGeom>
          <a:noFill/>
        </p:spPr>
        <p:txBody>
          <a:bodyPr wrap="square">
            <a:spAutoFit/>
          </a:bodyPr>
          <a:lstStyle>
            <a:defPPr>
              <a:defRPr lang="en-US"/>
            </a:defPPr>
            <a:lvl1pPr algn="ctr">
              <a:defRPr sz="1400" b="0" i="0" u="none" strike="noStrike" baseline="0">
                <a:latin typeface="Calibri" panose="020F0502020204030204" pitchFamily="34" charset="0"/>
              </a:defRPr>
            </a:lvl1pPr>
          </a:lstStyle>
          <a:p>
            <a:r>
              <a:rPr lang="nb-NO" dirty="0"/>
              <a:t>I finansmarkedet handles aksjer og obligasjoner til priser basert på anslag for selskapers fremtidige verdiskaping.</a:t>
            </a:r>
          </a:p>
        </p:txBody>
      </p:sp>
      <p:cxnSp>
        <p:nvCxnSpPr>
          <p:cNvPr id="27" name="Straight Arrow Connector 26">
            <a:extLst>
              <a:ext uri="{FF2B5EF4-FFF2-40B4-BE49-F238E27FC236}">
                <a16:creationId xmlns:a16="http://schemas.microsoft.com/office/drawing/2014/main" id="{8E3359C9-7FB5-6037-10C3-C18AA6A62D28}"/>
              </a:ext>
            </a:extLst>
          </p:cNvPr>
          <p:cNvCxnSpPr>
            <a:cxnSpLocks/>
          </p:cNvCxnSpPr>
          <p:nvPr/>
        </p:nvCxnSpPr>
        <p:spPr>
          <a:xfrm>
            <a:off x="3990975" y="2817011"/>
            <a:ext cx="676275" cy="0"/>
          </a:xfrm>
          <a:prstGeom prst="straightConnector1">
            <a:avLst/>
          </a:prstGeom>
          <a:ln w="5715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BA4344-492D-A5C6-B77E-1EA43B3E7984}"/>
              </a:ext>
            </a:extLst>
          </p:cNvPr>
          <p:cNvCxnSpPr>
            <a:cxnSpLocks/>
          </p:cNvCxnSpPr>
          <p:nvPr/>
        </p:nvCxnSpPr>
        <p:spPr>
          <a:xfrm flipH="1">
            <a:off x="10624003" y="3628110"/>
            <a:ext cx="410328" cy="0"/>
          </a:xfrm>
          <a:prstGeom prst="straightConnector1">
            <a:avLst/>
          </a:prstGeom>
          <a:ln w="5715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498D78C-AE9B-95B4-4047-D1C23D10AC76}"/>
              </a:ext>
            </a:extLst>
          </p:cNvPr>
          <p:cNvCxnSpPr>
            <a:cxnSpLocks/>
          </p:cNvCxnSpPr>
          <p:nvPr/>
        </p:nvCxnSpPr>
        <p:spPr>
          <a:xfrm>
            <a:off x="8978889" y="4289434"/>
            <a:ext cx="0" cy="858511"/>
          </a:xfrm>
          <a:prstGeom prst="straightConnector1">
            <a:avLst/>
          </a:prstGeom>
          <a:ln w="5715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7268E10-FEB6-A7A1-4778-770F4E5F573C}"/>
              </a:ext>
            </a:extLst>
          </p:cNvPr>
          <p:cNvSpPr txBox="1"/>
          <p:nvPr/>
        </p:nvSpPr>
        <p:spPr>
          <a:xfrm>
            <a:off x="7613961" y="3335327"/>
            <a:ext cx="2990991" cy="954107"/>
          </a:xfrm>
          <a:prstGeom prst="rect">
            <a:avLst/>
          </a:prstGeom>
          <a:noFill/>
        </p:spPr>
        <p:txBody>
          <a:bodyPr wrap="square">
            <a:spAutoFit/>
          </a:bodyPr>
          <a:lstStyle>
            <a:defPPr>
              <a:defRPr lang="en-US"/>
            </a:defPPr>
            <a:lvl1pPr algn="ctr">
              <a:defRPr sz="1400" b="0" i="0" u="none" strike="noStrike" baseline="0">
                <a:latin typeface="Calibri" panose="020F0502020204030204" pitchFamily="34" charset="0"/>
              </a:defRPr>
            </a:lvl1pPr>
          </a:lstStyle>
          <a:p>
            <a:r>
              <a:rPr lang="nb-NO" dirty="0"/>
              <a:t>Bedrifter trenger fra tid til annen ekstern kapital. Sikres gjennom opptak av gjeld (lån/obligasjoner) eller innhenting av egenkapital (aksjer).</a:t>
            </a:r>
          </a:p>
        </p:txBody>
      </p:sp>
      <p:sp>
        <p:nvSpPr>
          <p:cNvPr id="36" name="TextBox 35">
            <a:extLst>
              <a:ext uri="{FF2B5EF4-FFF2-40B4-BE49-F238E27FC236}">
                <a16:creationId xmlns:a16="http://schemas.microsoft.com/office/drawing/2014/main" id="{CE33E84D-6EAA-305D-ADBA-0EA10B77AD4E}"/>
              </a:ext>
            </a:extLst>
          </p:cNvPr>
          <p:cNvSpPr txBox="1"/>
          <p:nvPr/>
        </p:nvSpPr>
        <p:spPr>
          <a:xfrm>
            <a:off x="9700175" y="5591631"/>
            <a:ext cx="2167599" cy="738664"/>
          </a:xfrm>
          <a:prstGeom prst="rect">
            <a:avLst/>
          </a:prstGeom>
          <a:noFill/>
        </p:spPr>
        <p:txBody>
          <a:bodyPr wrap="square">
            <a:spAutoFit/>
          </a:bodyPr>
          <a:lstStyle>
            <a:defPPr>
              <a:defRPr lang="en-US"/>
            </a:defPPr>
            <a:lvl1pPr algn="ctr">
              <a:defRPr sz="1400" b="0" i="0" u="none" strike="noStrike" baseline="0">
                <a:latin typeface="Calibri" panose="020F0502020204030204" pitchFamily="34" charset="0"/>
              </a:defRPr>
            </a:lvl1pPr>
          </a:lstStyle>
          <a:p>
            <a:r>
              <a:rPr lang="nb-NO" dirty="0"/>
              <a:t>Styret, ledelsen og ansatte rapporterer og tar beslutninger som driften.</a:t>
            </a:r>
          </a:p>
        </p:txBody>
      </p:sp>
      <p:sp>
        <p:nvSpPr>
          <p:cNvPr id="37" name="Tittel 1">
            <a:extLst>
              <a:ext uri="{FF2B5EF4-FFF2-40B4-BE49-F238E27FC236}">
                <a16:creationId xmlns:a16="http://schemas.microsoft.com/office/drawing/2014/main" id="{E968E849-6230-B4F2-62B6-D39E9E7850AA}"/>
              </a:ext>
            </a:extLst>
          </p:cNvPr>
          <p:cNvSpPr txBox="1">
            <a:spLocks/>
          </p:cNvSpPr>
          <p:nvPr/>
        </p:nvSpPr>
        <p:spPr>
          <a:xfrm>
            <a:off x="86318" y="143301"/>
            <a:ext cx="10801200" cy="646331"/>
          </a:xfrm>
          <a:prstGeom prst="rect">
            <a:avLst/>
          </a:prstGeom>
          <a:solidFill>
            <a:srgbClr val="C8DACB"/>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4000" dirty="0">
                <a:solidFill>
                  <a:schemeClr val="bg1"/>
                </a:solidFill>
                <a:latin typeface="Calibri Light" panose="020F0302020204030204" pitchFamily="34" charset="0"/>
                <a:cs typeface="Calibri Light" panose="020F0302020204030204" pitchFamily="34" charset="0"/>
              </a:rPr>
              <a:t>Det finansielle økosystemet</a:t>
            </a:r>
          </a:p>
        </p:txBody>
      </p:sp>
      <p:pic>
        <p:nvPicPr>
          <p:cNvPr id="1028" name="Picture 4" descr="Business, laws, policies, regulations icon - Download on Iconfinder">
            <a:extLst>
              <a:ext uri="{FF2B5EF4-FFF2-40B4-BE49-F238E27FC236}">
                <a16:creationId xmlns:a16="http://schemas.microsoft.com/office/drawing/2014/main" id="{EC47AACC-92EA-4725-B3AA-CADC02E693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1405" y="807158"/>
            <a:ext cx="919803" cy="91980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0CB71EC-FFE8-FE1B-8C41-702CE6A4D8B0}"/>
              </a:ext>
            </a:extLst>
          </p:cNvPr>
          <p:cNvSpPr txBox="1"/>
          <p:nvPr/>
        </p:nvSpPr>
        <p:spPr>
          <a:xfrm>
            <a:off x="6562050" y="1174540"/>
            <a:ext cx="3920048" cy="523220"/>
          </a:xfrm>
          <a:prstGeom prst="rect">
            <a:avLst/>
          </a:prstGeom>
          <a:noFill/>
        </p:spPr>
        <p:txBody>
          <a:bodyPr wrap="square">
            <a:spAutoFit/>
          </a:bodyPr>
          <a:lstStyle>
            <a:defPPr>
              <a:defRPr lang="en-US"/>
            </a:defPPr>
            <a:lvl1pPr algn="ctr">
              <a:defRPr sz="1400" b="0" i="0" u="none" strike="noStrike" baseline="0">
                <a:latin typeface="Calibri" panose="020F0502020204030204" pitchFamily="34" charset="0"/>
              </a:defRPr>
            </a:lvl1pPr>
          </a:lstStyle>
          <a:p>
            <a:pPr algn="l"/>
            <a:r>
              <a:rPr lang="nb-NO" dirty="0"/>
              <a:t>Lover og forskrifter setter krav til markedsaktørene, inkludert selskapers offentlige rapportering.</a:t>
            </a:r>
          </a:p>
        </p:txBody>
      </p:sp>
      <p:cxnSp>
        <p:nvCxnSpPr>
          <p:cNvPr id="43" name="Straight Connector 42">
            <a:extLst>
              <a:ext uri="{FF2B5EF4-FFF2-40B4-BE49-F238E27FC236}">
                <a16:creationId xmlns:a16="http://schemas.microsoft.com/office/drawing/2014/main" id="{76E37C63-9A83-70ED-F5DC-665CF535F787}"/>
              </a:ext>
            </a:extLst>
          </p:cNvPr>
          <p:cNvCxnSpPr>
            <a:cxnSpLocks/>
          </p:cNvCxnSpPr>
          <p:nvPr/>
        </p:nvCxnSpPr>
        <p:spPr>
          <a:xfrm>
            <a:off x="11015281" y="3614386"/>
            <a:ext cx="0" cy="840698"/>
          </a:xfrm>
          <a:prstGeom prst="line">
            <a:avLst/>
          </a:prstGeom>
          <a:ln w="571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A2372E-806B-435F-F4E9-7A28E1A41F95}"/>
              </a:ext>
            </a:extLst>
          </p:cNvPr>
          <p:cNvCxnSpPr>
            <a:cxnSpLocks/>
          </p:cNvCxnSpPr>
          <p:nvPr/>
        </p:nvCxnSpPr>
        <p:spPr>
          <a:xfrm>
            <a:off x="794018" y="3567883"/>
            <a:ext cx="0" cy="1171141"/>
          </a:xfrm>
          <a:prstGeom prst="line">
            <a:avLst/>
          </a:prstGeom>
          <a:ln w="571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CA81276-93A6-3F90-4AFF-2F5BF4CA072D}"/>
              </a:ext>
            </a:extLst>
          </p:cNvPr>
          <p:cNvCxnSpPr>
            <a:cxnSpLocks/>
          </p:cNvCxnSpPr>
          <p:nvPr/>
        </p:nvCxnSpPr>
        <p:spPr>
          <a:xfrm>
            <a:off x="765443" y="3567883"/>
            <a:ext cx="565846" cy="0"/>
          </a:xfrm>
          <a:prstGeom prst="straightConnector1">
            <a:avLst/>
          </a:prstGeom>
          <a:ln w="5715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0D32417-4FA1-80DE-B180-16BA4633FE2B}"/>
              </a:ext>
            </a:extLst>
          </p:cNvPr>
          <p:cNvCxnSpPr>
            <a:cxnSpLocks/>
          </p:cNvCxnSpPr>
          <p:nvPr/>
        </p:nvCxnSpPr>
        <p:spPr>
          <a:xfrm flipH="1" flipV="1">
            <a:off x="7118716" y="2812231"/>
            <a:ext cx="777509" cy="4779"/>
          </a:xfrm>
          <a:prstGeom prst="straightConnector1">
            <a:avLst/>
          </a:prstGeom>
          <a:ln w="5715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ECFC5DB-E988-2F1B-3D97-2F3D4F9084BB}"/>
              </a:ext>
            </a:extLst>
          </p:cNvPr>
          <p:cNvCxnSpPr/>
          <p:nvPr/>
        </p:nvCxnSpPr>
        <p:spPr>
          <a:xfrm>
            <a:off x="1506432" y="2114550"/>
            <a:ext cx="8984453" cy="0"/>
          </a:xfrm>
          <a:prstGeom prst="line">
            <a:avLst/>
          </a:prstGeom>
          <a:ln>
            <a:solidFill>
              <a:srgbClr val="26437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3E203-8814-3A1B-9ECC-32400D0DA0CD}"/>
              </a:ext>
            </a:extLst>
          </p:cNvPr>
          <p:cNvCxnSpPr/>
          <p:nvPr/>
        </p:nvCxnSpPr>
        <p:spPr>
          <a:xfrm>
            <a:off x="1506432" y="2114550"/>
            <a:ext cx="0" cy="285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028FC04-9CD6-FB80-E830-3BE8E43C3AFA}"/>
              </a:ext>
            </a:extLst>
          </p:cNvPr>
          <p:cNvCxnSpPr/>
          <p:nvPr/>
        </p:nvCxnSpPr>
        <p:spPr>
          <a:xfrm>
            <a:off x="10490885" y="2114550"/>
            <a:ext cx="0" cy="285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77C8E1E-38CF-52E9-BA50-30A23C94DB3C}"/>
              </a:ext>
            </a:extLst>
          </p:cNvPr>
          <p:cNvCxnSpPr/>
          <p:nvPr/>
        </p:nvCxnSpPr>
        <p:spPr>
          <a:xfrm>
            <a:off x="5850093" y="1829289"/>
            <a:ext cx="0" cy="285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EC09310-D432-F42E-54F3-616838454A88}"/>
              </a:ext>
            </a:extLst>
          </p:cNvPr>
          <p:cNvCxnSpPr/>
          <p:nvPr/>
        </p:nvCxnSpPr>
        <p:spPr>
          <a:xfrm>
            <a:off x="1497645" y="4455084"/>
            <a:ext cx="8984453" cy="0"/>
          </a:xfrm>
          <a:prstGeom prst="line">
            <a:avLst/>
          </a:prstGeom>
          <a:ln>
            <a:solidFill>
              <a:srgbClr val="264378"/>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50E63B-FC6B-745E-CB6C-0F4AEEABDF76}"/>
              </a:ext>
            </a:extLst>
          </p:cNvPr>
          <p:cNvCxnSpPr/>
          <p:nvPr/>
        </p:nvCxnSpPr>
        <p:spPr>
          <a:xfrm>
            <a:off x="1492335" y="4169822"/>
            <a:ext cx="0" cy="285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E3581D0-6374-402D-3D2A-57810EDAEA73}"/>
              </a:ext>
            </a:extLst>
          </p:cNvPr>
          <p:cNvCxnSpPr/>
          <p:nvPr/>
        </p:nvCxnSpPr>
        <p:spPr>
          <a:xfrm>
            <a:off x="10482098" y="4169821"/>
            <a:ext cx="0" cy="285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CA9D514-FBEC-A65E-F346-1A9D417200E1}"/>
              </a:ext>
            </a:extLst>
          </p:cNvPr>
          <p:cNvCxnSpPr>
            <a:cxnSpLocks/>
          </p:cNvCxnSpPr>
          <p:nvPr/>
        </p:nvCxnSpPr>
        <p:spPr>
          <a:xfrm>
            <a:off x="5841307" y="4453761"/>
            <a:ext cx="0" cy="185518"/>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8">
            <a:extLst>
              <a:ext uri="{FF2B5EF4-FFF2-40B4-BE49-F238E27FC236}">
                <a16:creationId xmlns:a16="http://schemas.microsoft.com/office/drawing/2014/main" id="{97E14A3C-48EB-9882-5CC7-84A31D2E80BB}"/>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1"/>
                </a:solidFill>
                <a:cs typeface="Calibri" panose="020F0502020204030204" pitchFamily="34" charset="0"/>
              </a:rPr>
              <a:t>BUS101_Bedriftsøkonomiske sammenhenger</a:t>
            </a:r>
          </a:p>
        </p:txBody>
      </p:sp>
      <p:sp>
        <p:nvSpPr>
          <p:cNvPr id="8" name="Slide Number Placeholder 9">
            <a:extLst>
              <a:ext uri="{FF2B5EF4-FFF2-40B4-BE49-F238E27FC236}">
                <a16:creationId xmlns:a16="http://schemas.microsoft.com/office/drawing/2014/main" id="{FCB86A92-9B77-97C6-9C53-8CEFC0A54B3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1"/>
                </a:solidFill>
                <a:cs typeface="Calibri" panose="020F0502020204030204" pitchFamily="34" charset="0"/>
              </a:rPr>
              <a:t>s. </a:t>
            </a:r>
            <a:fld id="{182D40AC-E4B7-44D0-AB2A-1A195DA07EA7}" type="slidenum">
              <a:rPr lang="nb-NO" altLang="nb-NO" sz="700" smtClean="0">
                <a:solidFill>
                  <a:schemeClr val="bg1"/>
                </a:solidFill>
                <a:cs typeface="Calibri" panose="020F0502020204030204" pitchFamily="34" charset="0"/>
              </a:rPr>
              <a:pPr algn="r"/>
              <a:t>14</a:t>
            </a:fld>
            <a:endParaRPr lang="nb-NO" altLang="nb-NO" sz="700" dirty="0">
              <a:solidFill>
                <a:schemeClr val="bg1"/>
              </a:solidFill>
              <a:cs typeface="Calibri" panose="020F0502020204030204" pitchFamily="34" charset="0"/>
            </a:endParaRPr>
          </a:p>
        </p:txBody>
      </p:sp>
    </p:spTree>
    <p:extLst>
      <p:ext uri="{BB962C8B-B14F-4D97-AF65-F5344CB8AC3E}">
        <p14:creationId xmlns:p14="http://schemas.microsoft.com/office/powerpoint/2010/main" val="402286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1+#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1+#ppt_w/2"/>
                                          </p:val>
                                        </p:tav>
                                        <p:tav tm="100000">
                                          <p:val>
                                            <p:strVal val="#ppt_x"/>
                                          </p:val>
                                        </p:tav>
                                      </p:tavLst>
                                    </p:anim>
                                    <p:anim calcmode="lin" valueType="num">
                                      <p:cBhvr additive="base">
                                        <p:cTn id="46" dur="50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046"/>
                                        </p:tgtEl>
                                        <p:attrNameLst>
                                          <p:attrName>style.visibility</p:attrName>
                                        </p:attrNameLst>
                                      </p:cBhvr>
                                      <p:to>
                                        <p:strVal val="visible"/>
                                      </p:to>
                                    </p:set>
                                    <p:anim calcmode="lin" valueType="num">
                                      <p:cBhvr additive="base">
                                        <p:cTn id="49" dur="500" fill="hold"/>
                                        <p:tgtEl>
                                          <p:spTgt spid="1046"/>
                                        </p:tgtEl>
                                        <p:attrNameLst>
                                          <p:attrName>ppt_x</p:attrName>
                                        </p:attrNameLst>
                                      </p:cBhvr>
                                      <p:tavLst>
                                        <p:tav tm="0">
                                          <p:val>
                                            <p:strVal val="1+#ppt_w/2"/>
                                          </p:val>
                                        </p:tav>
                                        <p:tav tm="100000">
                                          <p:val>
                                            <p:strVal val="#ppt_x"/>
                                          </p:val>
                                        </p:tav>
                                      </p:tavLst>
                                    </p:anim>
                                    <p:anim calcmode="lin" valueType="num">
                                      <p:cBhvr additive="base">
                                        <p:cTn id="50" dur="500" fill="hold"/>
                                        <p:tgtEl>
                                          <p:spTgt spid="1046"/>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1+#ppt_w/2"/>
                                          </p:val>
                                        </p:tav>
                                        <p:tav tm="100000">
                                          <p:val>
                                            <p:strVal val="#ppt_x"/>
                                          </p:val>
                                        </p:tav>
                                      </p:tavLst>
                                    </p:anim>
                                    <p:anim calcmode="lin" valueType="num">
                                      <p:cBhvr additive="base">
                                        <p:cTn id="54" dur="500" fill="hold"/>
                                        <p:tgtEl>
                                          <p:spTgt spid="3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1+#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044"/>
                                        </p:tgtEl>
                                        <p:attrNameLst>
                                          <p:attrName>style.visibility</p:attrName>
                                        </p:attrNameLst>
                                      </p:cBhvr>
                                      <p:to>
                                        <p:strVal val="visible"/>
                                      </p:to>
                                    </p:set>
                                    <p:anim calcmode="lin" valueType="num">
                                      <p:cBhvr additive="base">
                                        <p:cTn id="61" dur="500" fill="hold"/>
                                        <p:tgtEl>
                                          <p:spTgt spid="1044"/>
                                        </p:tgtEl>
                                        <p:attrNameLst>
                                          <p:attrName>ppt_x</p:attrName>
                                        </p:attrNameLst>
                                      </p:cBhvr>
                                      <p:tavLst>
                                        <p:tav tm="0">
                                          <p:val>
                                            <p:strVal val="1+#ppt_w/2"/>
                                          </p:val>
                                        </p:tav>
                                        <p:tav tm="100000">
                                          <p:val>
                                            <p:strVal val="#ppt_x"/>
                                          </p:val>
                                        </p:tav>
                                      </p:tavLst>
                                    </p:anim>
                                    <p:anim calcmode="lin" valueType="num">
                                      <p:cBhvr additive="base">
                                        <p:cTn id="62" dur="500" fill="hold"/>
                                        <p:tgtEl>
                                          <p:spTgt spid="1044"/>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1+#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1+#ppt_w/2"/>
                                          </p:val>
                                        </p:tav>
                                        <p:tav tm="100000">
                                          <p:val>
                                            <p:strVal val="#ppt_x"/>
                                          </p:val>
                                        </p:tav>
                                      </p:tavLst>
                                    </p:anim>
                                    <p:anim calcmode="lin" valueType="num">
                                      <p:cBhvr additive="base">
                                        <p:cTn id="70" dur="500" fill="hold"/>
                                        <p:tgtEl>
                                          <p:spTgt spid="7"/>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1+#ppt_w/2"/>
                                          </p:val>
                                        </p:tav>
                                        <p:tav tm="100000">
                                          <p:val>
                                            <p:strVal val="#ppt_x"/>
                                          </p:val>
                                        </p:tav>
                                      </p:tavLst>
                                    </p:anim>
                                    <p:anim calcmode="lin" valueType="num">
                                      <p:cBhvr additive="base">
                                        <p:cTn id="7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0-#ppt_w/2"/>
                                          </p:val>
                                        </p:tav>
                                        <p:tav tm="100000">
                                          <p:val>
                                            <p:strVal val="#ppt_x"/>
                                          </p:val>
                                        </p:tav>
                                      </p:tavLst>
                                    </p:anim>
                                    <p:anim calcmode="lin" valueType="num">
                                      <p:cBhvr additive="base">
                                        <p:cTn id="80" dur="500" fill="hold"/>
                                        <p:tgtEl>
                                          <p:spTgt spid="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1038"/>
                                        </p:tgtEl>
                                        <p:attrNameLst>
                                          <p:attrName>style.visibility</p:attrName>
                                        </p:attrNameLst>
                                      </p:cBhvr>
                                      <p:to>
                                        <p:strVal val="visible"/>
                                      </p:to>
                                    </p:set>
                                    <p:anim calcmode="lin" valueType="num">
                                      <p:cBhvr additive="base">
                                        <p:cTn id="83" dur="500" fill="hold"/>
                                        <p:tgtEl>
                                          <p:spTgt spid="1038"/>
                                        </p:tgtEl>
                                        <p:attrNameLst>
                                          <p:attrName>ppt_x</p:attrName>
                                        </p:attrNameLst>
                                      </p:cBhvr>
                                      <p:tavLst>
                                        <p:tav tm="0">
                                          <p:val>
                                            <p:strVal val="0-#ppt_w/2"/>
                                          </p:val>
                                        </p:tav>
                                        <p:tav tm="100000">
                                          <p:val>
                                            <p:strVal val="#ppt_x"/>
                                          </p:val>
                                        </p:tav>
                                      </p:tavLst>
                                    </p:anim>
                                    <p:anim calcmode="lin" valueType="num">
                                      <p:cBhvr additive="base">
                                        <p:cTn id="84" dur="500" fill="hold"/>
                                        <p:tgtEl>
                                          <p:spTgt spid="1038"/>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0-#ppt_w/2"/>
                                          </p:val>
                                        </p:tav>
                                        <p:tav tm="100000">
                                          <p:val>
                                            <p:strVal val="#ppt_x"/>
                                          </p:val>
                                        </p:tav>
                                      </p:tavLst>
                                    </p:anim>
                                    <p:anim calcmode="lin" valueType="num">
                                      <p:cBhvr additive="base">
                                        <p:cTn id="88" dur="500" fill="hold"/>
                                        <p:tgtEl>
                                          <p:spTgt spid="1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0-#ppt_w/2"/>
                                          </p:val>
                                        </p:tav>
                                        <p:tav tm="100000">
                                          <p:val>
                                            <p:strVal val="#ppt_x"/>
                                          </p:val>
                                        </p:tav>
                                      </p:tavLst>
                                    </p:anim>
                                    <p:anim calcmode="lin" valueType="num">
                                      <p:cBhvr additive="base">
                                        <p:cTn id="92" dur="500" fill="hold"/>
                                        <p:tgtEl>
                                          <p:spTgt spid="5"/>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1026"/>
                                        </p:tgtEl>
                                        <p:attrNameLst>
                                          <p:attrName>style.visibility</p:attrName>
                                        </p:attrNameLst>
                                      </p:cBhvr>
                                      <p:to>
                                        <p:strVal val="visible"/>
                                      </p:to>
                                    </p:set>
                                    <p:anim calcmode="lin" valueType="num">
                                      <p:cBhvr additive="base">
                                        <p:cTn id="95" dur="500" fill="hold"/>
                                        <p:tgtEl>
                                          <p:spTgt spid="1026"/>
                                        </p:tgtEl>
                                        <p:attrNameLst>
                                          <p:attrName>ppt_x</p:attrName>
                                        </p:attrNameLst>
                                      </p:cBhvr>
                                      <p:tavLst>
                                        <p:tav tm="0">
                                          <p:val>
                                            <p:strVal val="0-#ppt_w/2"/>
                                          </p:val>
                                        </p:tav>
                                        <p:tav tm="100000">
                                          <p:val>
                                            <p:strVal val="#ppt_x"/>
                                          </p:val>
                                        </p:tav>
                                      </p:tavLst>
                                    </p:anim>
                                    <p:anim calcmode="lin" valueType="num">
                                      <p:cBhvr additive="base">
                                        <p:cTn id="96" dur="500" fill="hold"/>
                                        <p:tgtEl>
                                          <p:spTgt spid="1026"/>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500" fill="hold"/>
                                        <p:tgtEl>
                                          <p:spTgt spid="44"/>
                                        </p:tgtEl>
                                        <p:attrNameLst>
                                          <p:attrName>ppt_x</p:attrName>
                                        </p:attrNameLst>
                                      </p:cBhvr>
                                      <p:tavLst>
                                        <p:tav tm="0">
                                          <p:val>
                                            <p:strVal val="0-#ppt_w/2"/>
                                          </p:val>
                                        </p:tav>
                                        <p:tav tm="100000">
                                          <p:val>
                                            <p:strVal val="#ppt_x"/>
                                          </p:val>
                                        </p:tav>
                                      </p:tavLst>
                                    </p:anim>
                                    <p:anim calcmode="lin" valueType="num">
                                      <p:cBhvr additive="base">
                                        <p:cTn id="100" dur="500" fill="hold"/>
                                        <p:tgtEl>
                                          <p:spTgt spid="44"/>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fill="hold"/>
                                        <p:tgtEl>
                                          <p:spTgt spid="45"/>
                                        </p:tgtEl>
                                        <p:attrNameLst>
                                          <p:attrName>ppt_x</p:attrName>
                                        </p:attrNameLst>
                                      </p:cBhvr>
                                      <p:tavLst>
                                        <p:tav tm="0">
                                          <p:val>
                                            <p:strVal val="0-#ppt_w/2"/>
                                          </p:val>
                                        </p:tav>
                                        <p:tav tm="100000">
                                          <p:val>
                                            <p:strVal val="#ppt_x"/>
                                          </p:val>
                                        </p:tav>
                                      </p:tavLst>
                                    </p:anim>
                                    <p:anim calcmode="lin" valueType="num">
                                      <p:cBhvr additive="base">
                                        <p:cTn id="10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1028"/>
                                        </p:tgtEl>
                                        <p:attrNameLst>
                                          <p:attrName>style.visibility</p:attrName>
                                        </p:attrNameLst>
                                      </p:cBhvr>
                                      <p:to>
                                        <p:strVal val="visible"/>
                                      </p:to>
                                    </p:set>
                                    <p:animEffect transition="in" filter="wipe(down)">
                                      <p:cBhvr>
                                        <p:cTn id="109" dur="500"/>
                                        <p:tgtEl>
                                          <p:spTgt spid="1028"/>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down)">
                                      <p:cBhvr>
                                        <p:cTn id="1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1" grpId="0"/>
      <p:bldP spid="24" grpId="0"/>
      <p:bldP spid="34" grpId="0"/>
      <p:bldP spid="36"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E8DE"/>
        </a:solidFill>
        <a:effectLst/>
      </p:bgPr>
    </p:bg>
    <p:spTree>
      <p:nvGrpSpPr>
        <p:cNvPr id="1" name=""/>
        <p:cNvGrpSpPr/>
        <p:nvPr/>
      </p:nvGrpSpPr>
      <p:grpSpPr>
        <a:xfrm>
          <a:off x="0" y="0"/>
          <a:ext cx="0" cy="0"/>
          <a:chOff x="0" y="0"/>
          <a:chExt cx="0" cy="0"/>
        </a:xfrm>
      </p:grpSpPr>
      <p:sp>
        <p:nvSpPr>
          <p:cNvPr id="6" name="Tittel 1"/>
          <p:cNvSpPr>
            <a:spLocks noGrp="1"/>
          </p:cNvSpPr>
          <p:nvPr>
            <p:ph type="title"/>
          </p:nvPr>
        </p:nvSpPr>
        <p:spPr>
          <a:xfrm>
            <a:off x="479376" y="151501"/>
            <a:ext cx="9624392" cy="840230"/>
          </a:xfrm>
        </p:spPr>
        <p:txBody>
          <a:bodyPr vert="horz" wrap="square" lIns="91440" tIns="45720" rIns="91440" bIns="45720" rtlCol="0" anchor="ctr">
            <a:spAutoFit/>
          </a:bodyPr>
          <a:lstStyle/>
          <a:p>
            <a:r>
              <a:rPr lang="nb-NO" sz="5400" dirty="0">
                <a:solidFill>
                  <a:srgbClr val="41723A"/>
                </a:solidFill>
                <a:latin typeface="Calibri Light" panose="020F0302020204030204" pitchFamily="34" charset="0"/>
                <a:cs typeface="Calibri Light" panose="020F0302020204030204" pitchFamily="34" charset="0"/>
              </a:rPr>
              <a:t>Hvem må føre regnskap? </a:t>
            </a:r>
          </a:p>
        </p:txBody>
      </p:sp>
      <p:sp>
        <p:nvSpPr>
          <p:cNvPr id="9" name="TextBox 8">
            <a:extLst>
              <a:ext uri="{FF2B5EF4-FFF2-40B4-BE49-F238E27FC236}">
                <a16:creationId xmlns:a16="http://schemas.microsoft.com/office/drawing/2014/main" id="{1DC58987-E5F7-4715-9AAA-9A1DBA0EB9B2}"/>
              </a:ext>
            </a:extLst>
          </p:cNvPr>
          <p:cNvSpPr txBox="1"/>
          <p:nvPr/>
        </p:nvSpPr>
        <p:spPr>
          <a:xfrm>
            <a:off x="991386" y="1857582"/>
            <a:ext cx="10680848" cy="3539430"/>
          </a:xfrm>
          <a:prstGeom prst="rect">
            <a:avLst/>
          </a:prstGeom>
          <a:noFill/>
        </p:spPr>
        <p:txBody>
          <a:bodyPr wrap="square">
            <a:spAutoFit/>
          </a:bodyPr>
          <a:lstStyle/>
          <a:p>
            <a:pPr marL="285750" indent="-285750">
              <a:buFont typeface="Arial" panose="020B0604020202020204" pitchFamily="34" charset="0"/>
              <a:buChar char="•"/>
            </a:pPr>
            <a:r>
              <a:rPr lang="nb-NO" altLang="nb-NO" sz="2800" dirty="0">
                <a:latin typeface="Calibri     "/>
                <a:cs typeface="Calibri Light" panose="020F0302020204030204" pitchFamily="34" charset="0"/>
              </a:rPr>
              <a:t>I praksis plikter </a:t>
            </a:r>
            <a:r>
              <a:rPr lang="nb-NO" altLang="nb-NO" sz="2800" b="1" u="sng" dirty="0">
                <a:solidFill>
                  <a:srgbClr val="385723"/>
                </a:solidFill>
                <a:latin typeface="Calibri     "/>
                <a:cs typeface="Calibri Light" panose="020F0302020204030204" pitchFamily="34" charset="0"/>
              </a:rPr>
              <a:t>alle næringsvirksomheter </a:t>
            </a:r>
            <a:r>
              <a:rPr lang="nb-NO" altLang="nb-NO" sz="2800" dirty="0">
                <a:latin typeface="Calibri     "/>
                <a:cs typeface="Calibri Light" panose="020F0302020204030204" pitchFamily="34" charset="0"/>
              </a:rPr>
              <a:t>å føre regnskaper</a:t>
            </a:r>
            <a:r>
              <a:rPr lang="en-US" altLang="nb-NO" sz="2800" dirty="0">
                <a:latin typeface="Calibri     "/>
                <a:cs typeface="Calibri Light" panose="020F0302020204030204" pitchFamily="34" charset="0"/>
              </a:rPr>
              <a:t> (RL §1-2)</a:t>
            </a:r>
          </a:p>
          <a:p>
            <a:pPr marL="285750" indent="-285750">
              <a:buFont typeface="Arial" panose="020B0604020202020204" pitchFamily="34" charset="0"/>
              <a:buChar char="•"/>
            </a:pPr>
            <a:endParaRPr lang="en-US" altLang="nb-NO" sz="2800" dirty="0">
              <a:latin typeface="Calibri     "/>
              <a:cs typeface="Calibri Light" panose="020F0302020204030204" pitchFamily="34" charset="0"/>
            </a:endParaRPr>
          </a:p>
          <a:p>
            <a:pPr marL="285750" indent="-285750">
              <a:buFont typeface="Arial" panose="020B0604020202020204" pitchFamily="34" charset="0"/>
              <a:buChar char="•"/>
            </a:pPr>
            <a:r>
              <a:rPr lang="nb-NO" sz="2800" dirty="0">
                <a:latin typeface="Calibri     "/>
                <a:cs typeface="Calibri Light" panose="020F0302020204030204" pitchFamily="34" charset="0"/>
              </a:rPr>
              <a:t>Små foretak har forenklede regler (RL §1-6); foretak som etter de to siste årsregnskap møter minst to av følgende tre kriterier:</a:t>
            </a:r>
          </a:p>
          <a:p>
            <a:pPr marL="742950" lvl="1" indent="-285750">
              <a:buSzPct val="80000"/>
              <a:buFont typeface="Arial" panose="020B0604020202020204" pitchFamily="34" charset="0"/>
              <a:buChar char="•"/>
            </a:pPr>
            <a:r>
              <a:rPr lang="nb-NO" sz="2800" dirty="0">
                <a:latin typeface="Calibri     "/>
                <a:cs typeface="Calibri Light" panose="020F0302020204030204" pitchFamily="34" charset="0"/>
              </a:rPr>
              <a:t>– ikke overskride 70 millioner i salgsinntekter</a:t>
            </a:r>
          </a:p>
          <a:p>
            <a:pPr marL="742950" lvl="1" indent="-285750">
              <a:buSzPct val="80000"/>
              <a:buFont typeface="Arial" panose="020B0604020202020204" pitchFamily="34" charset="0"/>
              <a:buChar char="•"/>
            </a:pPr>
            <a:r>
              <a:rPr lang="nb-NO" sz="2800" dirty="0">
                <a:latin typeface="Calibri     "/>
                <a:cs typeface="Calibri Light" panose="020F0302020204030204" pitchFamily="34" charset="0"/>
              </a:rPr>
              <a:t>– ikke overskride 35 millioner i balansesum </a:t>
            </a:r>
          </a:p>
          <a:p>
            <a:pPr marL="742950" lvl="1" indent="-285750">
              <a:buSzPct val="80000"/>
              <a:buFont typeface="Arial" panose="020B0604020202020204" pitchFamily="34" charset="0"/>
              <a:buChar char="•"/>
            </a:pPr>
            <a:r>
              <a:rPr lang="nb-NO" sz="2800" dirty="0">
                <a:latin typeface="Calibri     "/>
                <a:cs typeface="Calibri Light" panose="020F0302020204030204" pitchFamily="34" charset="0"/>
              </a:rPr>
              <a:t>– færre enn 50 ansatte</a:t>
            </a:r>
          </a:p>
          <a:p>
            <a:pPr marL="285750" indent="-285750">
              <a:buFont typeface="Arial" panose="020B0604020202020204" pitchFamily="34" charset="0"/>
              <a:buChar char="•"/>
            </a:pPr>
            <a:endParaRPr lang="en-GB" sz="2800" dirty="0">
              <a:latin typeface="Calibri     "/>
              <a:cs typeface="Calibri Light" panose="020F0302020204030204" pitchFamily="34" charset="0"/>
            </a:endParaRPr>
          </a:p>
        </p:txBody>
      </p:sp>
      <p:sp>
        <p:nvSpPr>
          <p:cNvPr id="4" name="Footer Placeholder 8">
            <a:extLst>
              <a:ext uri="{FF2B5EF4-FFF2-40B4-BE49-F238E27FC236}">
                <a16:creationId xmlns:a16="http://schemas.microsoft.com/office/drawing/2014/main" id="{0C90FBF1-CC53-A094-7686-AD350CA6191C}"/>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A3DF22C1-53B6-BC82-28E2-077597EC9301}"/>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15</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38155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1000"/>
                                        <p:tgtEl>
                                          <p:spTgt spid="9">
                                            <p:txEl>
                                              <p:pRg st="3" end="3"/>
                                            </p:txEl>
                                          </p:spTgt>
                                        </p:tgtEl>
                                      </p:cBhvr>
                                    </p:animEffect>
                                    <p:anim calcmode="lin" valueType="num">
                                      <p:cBhvr>
                                        <p:cTn id="1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1000"/>
                                        <p:tgtEl>
                                          <p:spTgt spid="9">
                                            <p:txEl>
                                              <p:pRg st="4" end="4"/>
                                            </p:txEl>
                                          </p:spTgt>
                                        </p:tgtEl>
                                      </p:cBhvr>
                                    </p:animEffect>
                                    <p:anim calcmode="lin" valueType="num">
                                      <p:cBhvr>
                                        <p:cTn id="1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1000"/>
                                        <p:tgtEl>
                                          <p:spTgt spid="9">
                                            <p:txEl>
                                              <p:pRg st="5" end="5"/>
                                            </p:txEl>
                                          </p:spTgt>
                                        </p:tgtEl>
                                      </p:cBhvr>
                                    </p:animEffect>
                                    <p:anim calcmode="lin" valueType="num">
                                      <p:cBhvr>
                                        <p:cTn id="2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DCE8DE"/>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35360" y="334149"/>
            <a:ext cx="11426431" cy="646331"/>
          </a:xfrm>
        </p:spPr>
        <p:txBody>
          <a:bodyPr vert="horz" wrap="square" lIns="91440" tIns="45720" rIns="91440" bIns="45720" rtlCol="0" anchor="ctr">
            <a:spAutoFit/>
          </a:bodyPr>
          <a:lstStyle/>
          <a:p>
            <a:r>
              <a:rPr lang="nb-NO" altLang="nb-NO" sz="4000" dirty="0">
                <a:solidFill>
                  <a:srgbClr val="41723A"/>
                </a:solidFill>
                <a:latin typeface="Calibri Light" panose="020F0302020204030204" pitchFamily="34" charset="0"/>
                <a:cs typeface="Calibri Light" panose="020F0302020204030204" pitchFamily="34" charset="0"/>
              </a:rPr>
              <a:t>Hvor finner vi finansregnskaper til norske selskaper?</a:t>
            </a:r>
            <a:endParaRPr lang="en-US" altLang="nb-NO" sz="4000" dirty="0">
              <a:solidFill>
                <a:srgbClr val="41723A"/>
              </a:solidFill>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id="{2C6DB6C3-DFE6-4B59-9388-3414CF537782}"/>
              </a:ext>
            </a:extLst>
          </p:cNvPr>
          <p:cNvSpPr/>
          <p:nvPr/>
        </p:nvSpPr>
        <p:spPr>
          <a:xfrm>
            <a:off x="886744" y="1544222"/>
            <a:ext cx="11305256" cy="4462760"/>
          </a:xfrm>
          <a:prstGeom prst="rect">
            <a:avLst/>
          </a:prstGeom>
        </p:spPr>
        <p:txBody>
          <a:bodyPr wrap="square">
            <a:spAutoFit/>
          </a:bodyPr>
          <a:lstStyle/>
          <a:p>
            <a:pPr marL="285750" indent="-285750">
              <a:buFont typeface="Arial" panose="020B0604020202020204" pitchFamily="34" charset="0"/>
              <a:buChar char="•"/>
            </a:pPr>
            <a:r>
              <a:rPr lang="en-GB" sz="2000" dirty="0">
                <a:latin typeface="Minion Pro"/>
              </a:rPr>
              <a:t>Brønnøysundregistrene (</a:t>
            </a:r>
            <a:r>
              <a:rPr lang="en-GB" sz="2000" dirty="0">
                <a:latin typeface="Minion Pro"/>
                <a:hlinkClick r:id="rId3"/>
              </a:rPr>
              <a:t>www.brreg.no</a:t>
            </a:r>
            <a:r>
              <a:rPr lang="en-GB" sz="2000" dirty="0">
                <a:latin typeface="Minion Pro"/>
              </a:rPr>
              <a:t>)</a:t>
            </a:r>
          </a:p>
          <a:p>
            <a:pPr marL="285750" indent="-285750">
              <a:buFont typeface="Arial" panose="020B0604020202020204" pitchFamily="34" charset="0"/>
              <a:buChar char="•"/>
            </a:pPr>
            <a:r>
              <a:rPr lang="nb-NO" sz="2000" dirty="0">
                <a:latin typeface="Minion Pro"/>
                <a:hlinkClick r:id="rId4"/>
              </a:rPr>
              <a:t>www.1881.no</a:t>
            </a:r>
            <a:r>
              <a:rPr lang="nb-NO" sz="2000" dirty="0">
                <a:latin typeface="Minion Pro"/>
              </a:rPr>
              <a:t> (velg regnskap)</a:t>
            </a:r>
          </a:p>
          <a:p>
            <a:pPr marL="285750" indent="-285750">
              <a:buFont typeface="Arial" panose="020B0604020202020204" pitchFamily="34" charset="0"/>
              <a:buChar char="•"/>
            </a:pPr>
            <a:r>
              <a:rPr lang="nb-NO" sz="2000" dirty="0">
                <a:latin typeface="Minion Pro"/>
                <a:hlinkClick r:id="rId5"/>
              </a:rPr>
              <a:t>www.purehelp.no</a:t>
            </a:r>
            <a:endParaRPr lang="nb-NO" sz="2000" dirty="0">
              <a:latin typeface="Minion Pro"/>
            </a:endParaRPr>
          </a:p>
          <a:p>
            <a:pPr marL="285750" indent="-285750">
              <a:buFont typeface="Arial" panose="020B0604020202020204" pitchFamily="34" charset="0"/>
              <a:buChar char="•"/>
            </a:pPr>
            <a:r>
              <a:rPr lang="nb-NO" sz="2000" dirty="0">
                <a:latin typeface="Minion Pro"/>
                <a:hlinkClick r:id="rId6"/>
              </a:rPr>
              <a:t>www.proff.no</a:t>
            </a:r>
            <a:endParaRPr lang="nb-NO" sz="2000" dirty="0">
              <a:latin typeface="Minion Pro"/>
            </a:endParaRPr>
          </a:p>
          <a:p>
            <a:pPr marL="285750" indent="-285750">
              <a:buFont typeface="Arial" panose="020B0604020202020204" pitchFamily="34" charset="0"/>
              <a:buChar char="•"/>
            </a:pPr>
            <a:r>
              <a:rPr lang="nb-NO" sz="2000" dirty="0">
                <a:latin typeface="Minion Pro"/>
                <a:hlinkClick r:id="rId7"/>
              </a:rPr>
              <a:t>www.forvalt.no</a:t>
            </a:r>
            <a:endParaRPr lang="nb-NO" sz="2000" dirty="0">
              <a:latin typeface="Minion Pro"/>
            </a:endParaRPr>
          </a:p>
          <a:p>
            <a:pPr marL="285750" indent="-285750">
              <a:buFont typeface="Arial" panose="020B0604020202020204" pitchFamily="34" charset="0"/>
              <a:buChar char="•"/>
            </a:pPr>
            <a:endParaRPr lang="nb-NO" sz="2400" dirty="0">
              <a:latin typeface="Minion Pro"/>
            </a:endParaRPr>
          </a:p>
          <a:p>
            <a:pPr marL="285750" indent="-285750">
              <a:buFont typeface="Arial" panose="020B0604020202020204" pitchFamily="34" charset="0"/>
              <a:buChar char="•"/>
            </a:pPr>
            <a:r>
              <a:rPr lang="nb-NO" sz="2800" dirty="0">
                <a:latin typeface="Minion Pro"/>
              </a:rPr>
              <a:t>Men hvis et selskap er børsnotert gå rett til selskapets hjemmeside for å finne årsrapporter (og delårsrapporter) eller via </a:t>
            </a:r>
            <a:r>
              <a:rPr lang="nb-NO" sz="2800" dirty="0">
                <a:latin typeface="Minion Pro"/>
                <a:hlinkClick r:id="rId8"/>
              </a:rPr>
              <a:t>www.oslobors.no</a:t>
            </a:r>
            <a:endParaRPr lang="nb-NO" sz="2800" dirty="0">
              <a:latin typeface="Minion Pro"/>
            </a:endParaRPr>
          </a:p>
          <a:p>
            <a:endParaRPr lang="nb-NO" sz="2400" dirty="0">
              <a:latin typeface="Minion Pro"/>
            </a:endParaRPr>
          </a:p>
          <a:p>
            <a:pPr marL="285750" indent="-285750">
              <a:buFont typeface="Arial" panose="020B0604020202020204" pitchFamily="34" charset="0"/>
              <a:buChar char="•"/>
            </a:pPr>
            <a:r>
              <a:rPr lang="nb-NO" sz="2800" dirty="0">
                <a:latin typeface="Minion Pro"/>
              </a:rPr>
              <a:t>Gå rett på </a:t>
            </a:r>
            <a:r>
              <a:rPr lang="nb-NO" sz="2800" dirty="0">
                <a:solidFill>
                  <a:schemeClr val="accent1"/>
                </a:solidFill>
                <a:latin typeface="Minion Pro"/>
              </a:rPr>
              <a:t>konsernregnskapet</a:t>
            </a:r>
            <a:r>
              <a:rPr lang="nb-NO" sz="2800" dirty="0">
                <a:latin typeface="Minion Pro"/>
              </a:rPr>
              <a:t>, ikke morselskapsregnskapet</a:t>
            </a:r>
            <a:r>
              <a:rPr lang="nb-NO" sz="2700" dirty="0">
                <a:latin typeface="Minion Pro"/>
              </a:rPr>
              <a:t>!</a:t>
            </a:r>
          </a:p>
          <a:p>
            <a:pPr marL="285750" indent="-285750">
              <a:buFont typeface="Arial" panose="020B0604020202020204" pitchFamily="34" charset="0"/>
              <a:buChar char="•"/>
            </a:pPr>
            <a:endParaRPr lang="nb-NO" sz="2800" dirty="0">
              <a:latin typeface="Minion Pro"/>
            </a:endParaRPr>
          </a:p>
          <a:p>
            <a:r>
              <a:rPr lang="en-GB" sz="2400" dirty="0">
                <a:latin typeface="Minion Pro"/>
              </a:rPr>
              <a:t> </a:t>
            </a:r>
            <a:endParaRPr lang="en-GB" sz="2400" dirty="0"/>
          </a:p>
        </p:txBody>
      </p:sp>
      <p:sp>
        <p:nvSpPr>
          <p:cNvPr id="3" name="Footer Placeholder 8">
            <a:extLst>
              <a:ext uri="{FF2B5EF4-FFF2-40B4-BE49-F238E27FC236}">
                <a16:creationId xmlns:a16="http://schemas.microsoft.com/office/drawing/2014/main" id="{6552630E-D6D3-EC7A-ED34-7E9427AC4CA1}"/>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2E0C3292-A23E-968F-5C55-7C9716896207}"/>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16</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3320499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
          <p:cNvSpPr>
            <a:spLocks noGrp="1"/>
          </p:cNvSpPr>
          <p:nvPr>
            <p:ph type="title"/>
          </p:nvPr>
        </p:nvSpPr>
        <p:spPr>
          <a:xfrm>
            <a:off x="279179" y="118162"/>
            <a:ext cx="11032215" cy="978729"/>
          </a:xfrm>
        </p:spPr>
        <p:txBody>
          <a:bodyPr vert="horz" lIns="91440" tIns="45720" rIns="91440" bIns="45720" rtlCol="0" anchor="ctr">
            <a:noAutofit/>
          </a:bodyPr>
          <a:lstStyle/>
          <a:p>
            <a:r>
              <a:rPr lang="nb-NO" sz="4800" dirty="0">
                <a:solidFill>
                  <a:srgbClr val="41723A"/>
                </a:solidFill>
                <a:latin typeface="Calibri Light" panose="020F0302020204030204" pitchFamily="34" charset="0"/>
                <a:cs typeface="Calibri Light" panose="020F0302020204030204" pitchFamily="34" charset="0"/>
              </a:rPr>
              <a:t>Ulike regnskapsspråk</a:t>
            </a:r>
          </a:p>
        </p:txBody>
      </p:sp>
      <p:sp>
        <p:nvSpPr>
          <p:cNvPr id="6" name="Rectangle 5">
            <a:extLst>
              <a:ext uri="{FF2B5EF4-FFF2-40B4-BE49-F238E27FC236}">
                <a16:creationId xmlns:a16="http://schemas.microsoft.com/office/drawing/2014/main" id="{762B0FF6-7685-4BFC-A486-89237EEDEAAA}"/>
              </a:ext>
            </a:extLst>
          </p:cNvPr>
          <p:cNvSpPr/>
          <p:nvPr/>
        </p:nvSpPr>
        <p:spPr>
          <a:xfrm>
            <a:off x="279179" y="1251812"/>
            <a:ext cx="8154959" cy="461665"/>
          </a:xfrm>
          <a:prstGeom prst="rect">
            <a:avLst/>
          </a:prstGeom>
        </p:spPr>
        <p:txBody>
          <a:bodyPr wrap="square">
            <a:spAutoFit/>
          </a:bodyPr>
          <a:lstStyle/>
          <a:p>
            <a:pPr marL="285750" indent="-285750">
              <a:buFont typeface="Arial" panose="020B0604020202020204" pitchFamily="34" charset="0"/>
              <a:buChar char="•"/>
            </a:pPr>
            <a:r>
              <a:rPr lang="nb-NO" sz="2300" dirty="0"/>
              <a:t>Norske virksomheter rapporter iht. </a:t>
            </a:r>
            <a:r>
              <a:rPr lang="nb-NO" sz="2300" b="1" dirty="0"/>
              <a:t>G</a:t>
            </a:r>
            <a:r>
              <a:rPr lang="nb-NO" sz="2300" dirty="0"/>
              <a:t>od </a:t>
            </a:r>
            <a:r>
              <a:rPr lang="nb-NO" sz="2300" b="1" dirty="0"/>
              <a:t>R</a:t>
            </a:r>
            <a:r>
              <a:rPr lang="nb-NO" sz="2300" dirty="0"/>
              <a:t>egnskaps</a:t>
            </a:r>
            <a:r>
              <a:rPr lang="nb-NO" sz="2300" b="1" dirty="0"/>
              <a:t>S</a:t>
            </a:r>
            <a:r>
              <a:rPr lang="nb-NO" sz="2300" dirty="0"/>
              <a:t>kikk (GRS)</a:t>
            </a:r>
          </a:p>
        </p:txBody>
      </p:sp>
      <p:pic>
        <p:nvPicPr>
          <p:cNvPr id="1026" name="Picture 2" descr="God bokføringsskikk - Forretningsdrift (SR-SSR vg1) - NDLA">
            <a:extLst>
              <a:ext uri="{FF2B5EF4-FFF2-40B4-BE49-F238E27FC236}">
                <a16:creationId xmlns:a16="http://schemas.microsoft.com/office/drawing/2014/main" id="{533EC4EF-9A6D-55FB-4480-243C871CC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074" y="1156627"/>
            <a:ext cx="3760213" cy="6702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D4AAB0-9A5C-2B4E-97A5-C31B4711B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381" y="1891997"/>
            <a:ext cx="2338999" cy="12994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06DACD-2AE2-42B1-8517-9D61B4F0B008}"/>
              </a:ext>
            </a:extLst>
          </p:cNvPr>
          <p:cNvSpPr txBox="1"/>
          <p:nvPr/>
        </p:nvSpPr>
        <p:spPr>
          <a:xfrm>
            <a:off x="279179" y="1967833"/>
            <a:ext cx="8275275" cy="1508105"/>
          </a:xfrm>
          <a:prstGeom prst="rect">
            <a:avLst/>
          </a:prstGeom>
          <a:noFill/>
        </p:spPr>
        <p:txBody>
          <a:bodyPr wrap="square">
            <a:spAutoFit/>
          </a:bodyPr>
          <a:lstStyle/>
          <a:p>
            <a:pPr marL="285750" indent="-285750">
              <a:buFont typeface="Arial" panose="020B0604020202020204" pitchFamily="34" charset="0"/>
              <a:buChar char="•"/>
            </a:pPr>
            <a:r>
              <a:rPr lang="nb-NO" sz="2300" dirty="0"/>
              <a:t>Alle børsnoterte foretak i EU er pliktig til å utarbeide regnskapet iht. IFRS (</a:t>
            </a:r>
            <a:r>
              <a:rPr lang="nb-NO" sz="2300" b="1" dirty="0"/>
              <a:t>I</a:t>
            </a:r>
            <a:r>
              <a:rPr lang="nb-NO" sz="2300" dirty="0"/>
              <a:t>nternational </a:t>
            </a:r>
            <a:r>
              <a:rPr lang="nb-NO" sz="2300" b="1" dirty="0"/>
              <a:t>F</a:t>
            </a:r>
            <a:r>
              <a:rPr lang="nb-NO" sz="2300" dirty="0"/>
              <a:t>inancial </a:t>
            </a:r>
            <a:r>
              <a:rPr lang="nb-NO" sz="2300" b="1" dirty="0"/>
              <a:t>R</a:t>
            </a:r>
            <a:r>
              <a:rPr lang="nb-NO" sz="2300" dirty="0"/>
              <a:t>eporting </a:t>
            </a:r>
            <a:r>
              <a:rPr lang="nb-NO" sz="2300" b="1" dirty="0"/>
              <a:t>S</a:t>
            </a:r>
            <a:r>
              <a:rPr lang="nb-NO" sz="2300" dirty="0"/>
              <a:t>tandards). Bidrar til å sikre bedre sammenlignbarhet mellom bedriftenes regnskaper (også på tvers av landegrenser)</a:t>
            </a:r>
          </a:p>
        </p:txBody>
      </p:sp>
      <p:sp>
        <p:nvSpPr>
          <p:cNvPr id="5" name="TextBox 4">
            <a:extLst>
              <a:ext uri="{FF2B5EF4-FFF2-40B4-BE49-F238E27FC236}">
                <a16:creationId xmlns:a16="http://schemas.microsoft.com/office/drawing/2014/main" id="{1A0F2FD0-B107-1B8D-2F43-CF04658AC09E}"/>
              </a:ext>
            </a:extLst>
          </p:cNvPr>
          <p:cNvSpPr txBox="1"/>
          <p:nvPr/>
        </p:nvSpPr>
        <p:spPr>
          <a:xfrm>
            <a:off x="279178" y="3744902"/>
            <a:ext cx="8937011" cy="446276"/>
          </a:xfrm>
          <a:prstGeom prst="rect">
            <a:avLst/>
          </a:prstGeom>
          <a:noFill/>
        </p:spPr>
        <p:txBody>
          <a:bodyPr wrap="square">
            <a:spAutoFit/>
          </a:bodyPr>
          <a:lstStyle/>
          <a:p>
            <a:pPr marL="285750" indent="-285750">
              <a:buFont typeface="Arial" panose="020B0604020202020204" pitchFamily="34" charset="0"/>
              <a:buChar char="•"/>
            </a:pPr>
            <a:r>
              <a:rPr lang="nb-NO" sz="2300" dirty="0"/>
              <a:t>Selskaper i USA: USGaaP (</a:t>
            </a:r>
            <a:r>
              <a:rPr lang="nb-NO" sz="2300" b="1" dirty="0"/>
              <a:t>US G</a:t>
            </a:r>
            <a:r>
              <a:rPr lang="nb-NO" sz="2300" dirty="0"/>
              <a:t>enerally </a:t>
            </a:r>
            <a:r>
              <a:rPr lang="nb-NO" sz="2300" b="1" dirty="0"/>
              <a:t>a</a:t>
            </a:r>
            <a:r>
              <a:rPr lang="nb-NO" sz="2300" dirty="0"/>
              <a:t>ccepted </a:t>
            </a:r>
            <a:r>
              <a:rPr lang="nb-NO" sz="2300" b="1" dirty="0"/>
              <a:t>a</a:t>
            </a:r>
            <a:r>
              <a:rPr lang="nb-NO" sz="2300" dirty="0"/>
              <a:t>ccounting </a:t>
            </a:r>
            <a:r>
              <a:rPr lang="nb-NO" sz="2300" b="1" dirty="0"/>
              <a:t>P</a:t>
            </a:r>
            <a:r>
              <a:rPr lang="nb-NO" sz="2300" dirty="0"/>
              <a:t>rinciples)</a:t>
            </a:r>
          </a:p>
        </p:txBody>
      </p:sp>
      <p:sp>
        <p:nvSpPr>
          <p:cNvPr id="9" name="TextBox 8">
            <a:extLst>
              <a:ext uri="{FF2B5EF4-FFF2-40B4-BE49-F238E27FC236}">
                <a16:creationId xmlns:a16="http://schemas.microsoft.com/office/drawing/2014/main" id="{12E6B1A7-74C4-37F0-B4FC-D219379921E9}"/>
              </a:ext>
            </a:extLst>
          </p:cNvPr>
          <p:cNvSpPr txBox="1"/>
          <p:nvPr/>
        </p:nvSpPr>
        <p:spPr>
          <a:xfrm>
            <a:off x="279178" y="4473035"/>
            <a:ext cx="11180202" cy="1154162"/>
          </a:xfrm>
          <a:prstGeom prst="rect">
            <a:avLst/>
          </a:prstGeom>
          <a:noFill/>
        </p:spPr>
        <p:txBody>
          <a:bodyPr wrap="square">
            <a:spAutoFit/>
          </a:bodyPr>
          <a:lstStyle/>
          <a:p>
            <a:pPr marL="285750" indent="-285750">
              <a:buFont typeface="Arial" panose="020B0604020202020204" pitchFamily="34" charset="0"/>
              <a:buChar char="•"/>
            </a:pPr>
            <a:r>
              <a:rPr lang="nb-NO" sz="2300" dirty="0"/>
              <a:t>Siden </a:t>
            </a:r>
            <a:r>
              <a:rPr lang="nb-NO" sz="2300" b="1" dirty="0">
                <a:solidFill>
                  <a:srgbClr val="41723A"/>
                </a:solidFill>
                <a:latin typeface="Calibri   "/>
                <a:ea typeface="+mj-ea"/>
                <a:cs typeface="Calibri Light" panose="020F0302020204030204" pitchFamily="34" charset="0"/>
              </a:rPr>
              <a:t>alle AS i Norge må offentliggjøre sine årsregnskaper</a:t>
            </a:r>
            <a:r>
              <a:rPr lang="nb-NO" sz="2300" dirty="0"/>
              <a:t>, mens kun børsnoterte foretak må gjøre det samme i USA, representerer Norge og USA ytterpunkter hva gjelder plikten til å offentliggjøre årsregnskaper for ikke børsnoterte foretak.</a:t>
            </a:r>
          </a:p>
        </p:txBody>
      </p:sp>
      <p:sp>
        <p:nvSpPr>
          <p:cNvPr id="14" name="TextBox 13">
            <a:extLst>
              <a:ext uri="{FF2B5EF4-FFF2-40B4-BE49-F238E27FC236}">
                <a16:creationId xmlns:a16="http://schemas.microsoft.com/office/drawing/2014/main" id="{FD300F35-00C3-A84B-BB00-A0EB16684E31}"/>
              </a:ext>
            </a:extLst>
          </p:cNvPr>
          <p:cNvSpPr txBox="1"/>
          <p:nvPr/>
        </p:nvSpPr>
        <p:spPr>
          <a:xfrm>
            <a:off x="279177" y="5899437"/>
            <a:ext cx="10260485" cy="461665"/>
          </a:xfrm>
          <a:prstGeom prst="rect">
            <a:avLst/>
          </a:prstGeom>
          <a:noFill/>
        </p:spPr>
        <p:txBody>
          <a:bodyPr wrap="square">
            <a:spAutoFit/>
          </a:bodyPr>
          <a:lstStyle/>
          <a:p>
            <a:pPr marL="285750" indent="-285750">
              <a:buFont typeface="Arial" panose="020B0604020202020204" pitchFamily="34" charset="0"/>
              <a:buChar char="•"/>
            </a:pPr>
            <a:r>
              <a:rPr lang="nb-NO" sz="2400" b="1" i="1" dirty="0"/>
              <a:t>Stadig mer skjerpede krav til rapportering på bærekraft (neste forelesning)</a:t>
            </a:r>
          </a:p>
        </p:txBody>
      </p:sp>
      <p:pic>
        <p:nvPicPr>
          <p:cNvPr id="1032" name="Picture 8" descr="GAAP Stamp - Generally Accepted Accounting Principles Emblem Stock Vector -  Illustration of gaap, generally: 156561591">
            <a:extLst>
              <a:ext uri="{FF2B5EF4-FFF2-40B4-BE49-F238E27FC236}">
                <a16:creationId xmlns:a16="http://schemas.microsoft.com/office/drawing/2014/main" id="{5875F711-61F8-A096-6EED-6974A6E63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1493" y="3086515"/>
            <a:ext cx="1475954" cy="147595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8">
            <a:extLst>
              <a:ext uri="{FF2B5EF4-FFF2-40B4-BE49-F238E27FC236}">
                <a16:creationId xmlns:a16="http://schemas.microsoft.com/office/drawing/2014/main" id="{DB9E4CE6-8CC3-972E-7872-F56F2B0E5C12}"/>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DBBBD65B-1D1B-49AC-6609-D66436D07378}"/>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17</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19606698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500"/>
                                        <p:tgtEl>
                                          <p:spTgt spid="10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80">
                                          <p:stCondLst>
                                            <p:cond delay="0"/>
                                          </p:stCondLst>
                                        </p:cTn>
                                        <p:tgtEl>
                                          <p:spTgt spid="14"/>
                                        </p:tgtEl>
                                      </p:cBhvr>
                                    </p:animEffect>
                                    <p:anim calcmode="lin" valueType="num">
                                      <p:cBhvr>
                                        <p:cTn id="3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2" dur="26">
                                          <p:stCondLst>
                                            <p:cond delay="650"/>
                                          </p:stCondLst>
                                        </p:cTn>
                                        <p:tgtEl>
                                          <p:spTgt spid="14"/>
                                        </p:tgtEl>
                                      </p:cBhvr>
                                      <p:to x="100000" y="60000"/>
                                    </p:animScale>
                                    <p:animScale>
                                      <p:cBhvr>
                                        <p:cTn id="43" dur="166" decel="50000">
                                          <p:stCondLst>
                                            <p:cond delay="676"/>
                                          </p:stCondLst>
                                        </p:cTn>
                                        <p:tgtEl>
                                          <p:spTgt spid="14"/>
                                        </p:tgtEl>
                                      </p:cBhvr>
                                      <p:to x="100000" y="100000"/>
                                    </p:animScale>
                                    <p:animScale>
                                      <p:cBhvr>
                                        <p:cTn id="44" dur="26">
                                          <p:stCondLst>
                                            <p:cond delay="1312"/>
                                          </p:stCondLst>
                                        </p:cTn>
                                        <p:tgtEl>
                                          <p:spTgt spid="14"/>
                                        </p:tgtEl>
                                      </p:cBhvr>
                                      <p:to x="100000" y="80000"/>
                                    </p:animScale>
                                    <p:animScale>
                                      <p:cBhvr>
                                        <p:cTn id="45" dur="166" decel="50000">
                                          <p:stCondLst>
                                            <p:cond delay="1338"/>
                                          </p:stCondLst>
                                        </p:cTn>
                                        <p:tgtEl>
                                          <p:spTgt spid="14"/>
                                        </p:tgtEl>
                                      </p:cBhvr>
                                      <p:to x="100000" y="100000"/>
                                    </p:animScale>
                                    <p:animScale>
                                      <p:cBhvr>
                                        <p:cTn id="46" dur="26">
                                          <p:stCondLst>
                                            <p:cond delay="1642"/>
                                          </p:stCondLst>
                                        </p:cTn>
                                        <p:tgtEl>
                                          <p:spTgt spid="14"/>
                                        </p:tgtEl>
                                      </p:cBhvr>
                                      <p:to x="100000" y="90000"/>
                                    </p:animScale>
                                    <p:animScale>
                                      <p:cBhvr>
                                        <p:cTn id="47" dur="166" decel="50000">
                                          <p:stCondLst>
                                            <p:cond delay="1668"/>
                                          </p:stCondLst>
                                        </p:cTn>
                                        <p:tgtEl>
                                          <p:spTgt spid="14"/>
                                        </p:tgtEl>
                                      </p:cBhvr>
                                      <p:to x="100000" y="100000"/>
                                    </p:animScale>
                                    <p:animScale>
                                      <p:cBhvr>
                                        <p:cTn id="48" dur="26">
                                          <p:stCondLst>
                                            <p:cond delay="1808"/>
                                          </p:stCondLst>
                                        </p:cTn>
                                        <p:tgtEl>
                                          <p:spTgt spid="14"/>
                                        </p:tgtEl>
                                      </p:cBhvr>
                                      <p:to x="100000" y="95000"/>
                                    </p:animScale>
                                    <p:animScale>
                                      <p:cBhvr>
                                        <p:cTn id="4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8">
            <a:extLst>
              <a:ext uri="{FF2B5EF4-FFF2-40B4-BE49-F238E27FC236}">
                <a16:creationId xmlns:a16="http://schemas.microsoft.com/office/drawing/2014/main" id="{99E3D477-C88F-BB37-06EE-8794EE2278D2}"/>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7" name="Slide Number Placeholder 9">
            <a:extLst>
              <a:ext uri="{FF2B5EF4-FFF2-40B4-BE49-F238E27FC236}">
                <a16:creationId xmlns:a16="http://schemas.microsoft.com/office/drawing/2014/main" id="{898BF95C-7A80-32FB-CA26-3043460C8C4C}"/>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18</a:t>
            </a:fld>
            <a:endParaRPr lang="nb-NO" altLang="nb-NO" sz="700" dirty="0">
              <a:solidFill>
                <a:schemeClr val="bg2">
                  <a:lumMod val="25000"/>
                </a:schemeClr>
              </a:solidFill>
              <a:cs typeface="Calibri" panose="020F0502020204030204" pitchFamily="34" charset="0"/>
            </a:endParaRPr>
          </a:p>
        </p:txBody>
      </p:sp>
      <p:sp>
        <p:nvSpPr>
          <p:cNvPr id="8" name="Tittel 1">
            <a:extLst>
              <a:ext uri="{FF2B5EF4-FFF2-40B4-BE49-F238E27FC236}">
                <a16:creationId xmlns:a16="http://schemas.microsoft.com/office/drawing/2014/main" id="{E63DF975-8F65-83D4-3134-A256EDD1E641}"/>
              </a:ext>
            </a:extLst>
          </p:cNvPr>
          <p:cNvSpPr>
            <a:spLocks noGrp="1"/>
          </p:cNvSpPr>
          <p:nvPr>
            <p:ph type="title"/>
          </p:nvPr>
        </p:nvSpPr>
        <p:spPr>
          <a:xfrm>
            <a:off x="290176" y="269220"/>
            <a:ext cx="9012369" cy="701731"/>
          </a:xfrm>
        </p:spPr>
        <p:txBody>
          <a:bodyPr vert="horz" wrap="square" lIns="91440" tIns="45720" rIns="91440" bIns="45720" rtlCol="0" anchor="ctr">
            <a:spAutoFit/>
          </a:bodyPr>
          <a:lstStyle/>
          <a:p>
            <a:pPr>
              <a:lnSpc>
                <a:spcPct val="90000"/>
              </a:lnSpc>
            </a:pPr>
            <a:r>
              <a:rPr lang="nb-NO" dirty="0">
                <a:solidFill>
                  <a:srgbClr val="41723A"/>
                </a:solidFill>
                <a:latin typeface="Calibri Light" panose="020F0302020204030204" pitchFamily="34" charset="0"/>
                <a:cs typeface="Calibri Light" panose="020F0302020204030204" pitchFamily="34" charset="0"/>
              </a:rPr>
              <a:t>Hvorfor må bedrifter tjene penger?</a:t>
            </a:r>
          </a:p>
        </p:txBody>
      </p:sp>
      <p:sp>
        <p:nvSpPr>
          <p:cNvPr id="3" name="TextBox 2">
            <a:extLst>
              <a:ext uri="{FF2B5EF4-FFF2-40B4-BE49-F238E27FC236}">
                <a16:creationId xmlns:a16="http://schemas.microsoft.com/office/drawing/2014/main" id="{24305457-3885-6496-04B2-31D47990AB4C}"/>
              </a:ext>
            </a:extLst>
          </p:cNvPr>
          <p:cNvSpPr txBox="1"/>
          <p:nvPr/>
        </p:nvSpPr>
        <p:spPr>
          <a:xfrm>
            <a:off x="290175" y="1304723"/>
            <a:ext cx="5927783" cy="5078313"/>
          </a:xfrm>
          <a:prstGeom prst="rect">
            <a:avLst/>
          </a:prstGeom>
          <a:noFill/>
        </p:spPr>
        <p:txBody>
          <a:bodyPr wrap="square">
            <a:spAutoFit/>
          </a:bodyPr>
          <a:lstStyle/>
          <a:p>
            <a:pPr marL="285750" indent="-285750" algn="l">
              <a:buFont typeface="Arial" panose="020B0604020202020204" pitchFamily="34" charset="0"/>
              <a:buChar char="•"/>
            </a:pPr>
            <a:r>
              <a:rPr lang="nb-NO" sz="1800" b="0" i="0" u="none" strike="noStrike" baseline="0" dirty="0">
                <a:solidFill>
                  <a:srgbClr val="222221"/>
                </a:solidFill>
                <a:latin typeface="MinionPro-Regular"/>
              </a:rPr>
              <a:t>Bedrifter må over tid være lønnsomme og tjene penger. Positivt økonomisk resultat skaper verdier.</a:t>
            </a:r>
          </a:p>
          <a:p>
            <a:pPr algn="l"/>
            <a:endParaRPr lang="nb-NO" sz="1800" b="0" i="0" u="none" strike="noStrike" baseline="0" dirty="0">
              <a:solidFill>
                <a:srgbClr val="222221"/>
              </a:solidFill>
              <a:latin typeface="MinionPro-Regular"/>
            </a:endParaRPr>
          </a:p>
          <a:p>
            <a:pPr marL="285750" indent="-285750" algn="l">
              <a:buFont typeface="Arial" panose="020B0604020202020204" pitchFamily="34" charset="0"/>
              <a:buChar char="•"/>
            </a:pPr>
            <a:r>
              <a:rPr lang="nb-NO" sz="1800" b="0" i="0" u="none" strike="noStrike" baseline="0" dirty="0">
                <a:solidFill>
                  <a:srgbClr val="222221"/>
                </a:solidFill>
                <a:latin typeface="MinionPro-Regular"/>
              </a:rPr>
              <a:t>Vi kan se på lønnsom drift som en form for «risikopremie» som skal dekke kostnadene som kreves for å overleve i stadig skarpere konkurranse, blant annet for at bedriften skal kunne:</a:t>
            </a:r>
          </a:p>
          <a:p>
            <a:pPr marL="742950" lvl="1" indent="-285750">
              <a:buFont typeface="Arial" panose="020B0604020202020204" pitchFamily="34" charset="0"/>
              <a:buChar char="•"/>
            </a:pPr>
            <a:r>
              <a:rPr lang="nb-NO" b="0" i="0" u="none" strike="noStrike" baseline="0" dirty="0">
                <a:solidFill>
                  <a:srgbClr val="222221"/>
                </a:solidFill>
                <a:latin typeface="MinionPro-Regular"/>
              </a:rPr>
              <a:t>foreta nyinvesteringer,</a:t>
            </a:r>
          </a:p>
          <a:p>
            <a:pPr marL="742950" lvl="1" indent="-285750">
              <a:buFont typeface="Arial" panose="020B0604020202020204" pitchFamily="34" charset="0"/>
              <a:buChar char="•"/>
            </a:pPr>
            <a:r>
              <a:rPr lang="nb-NO" b="0" i="0" u="none" strike="noStrike" baseline="0" dirty="0">
                <a:solidFill>
                  <a:srgbClr val="222221"/>
                </a:solidFill>
                <a:latin typeface="MinionPro-Regular"/>
              </a:rPr>
              <a:t>Innovere, </a:t>
            </a:r>
          </a:p>
          <a:p>
            <a:pPr marL="742950" lvl="1" indent="-285750">
              <a:buFont typeface="Arial" panose="020B0604020202020204" pitchFamily="34" charset="0"/>
              <a:buChar char="•"/>
            </a:pPr>
            <a:r>
              <a:rPr lang="nb-NO" b="0" i="0" u="none" strike="noStrike" baseline="0" dirty="0">
                <a:solidFill>
                  <a:srgbClr val="222221"/>
                </a:solidFill>
                <a:latin typeface="MinionPro-Regular"/>
              </a:rPr>
              <a:t>sørge for kundetilpasning og kontinuerlig markedsutvikling.</a:t>
            </a:r>
          </a:p>
          <a:p>
            <a:pPr marL="742950" lvl="1" indent="-285750">
              <a:buFont typeface="Arial" panose="020B0604020202020204" pitchFamily="34" charset="0"/>
              <a:buChar char="•"/>
            </a:pPr>
            <a:endParaRPr lang="nb-NO" dirty="0">
              <a:solidFill>
                <a:srgbClr val="222221"/>
              </a:solidFill>
              <a:latin typeface="MinionPro-Regular"/>
            </a:endParaRPr>
          </a:p>
          <a:p>
            <a:pPr marL="285750" indent="-285750">
              <a:buFont typeface="Arial" panose="020B0604020202020204" pitchFamily="34" charset="0"/>
              <a:buChar char="•"/>
            </a:pPr>
            <a:r>
              <a:rPr lang="nb-NO" b="0" i="0" u="none" strike="noStrike" baseline="0" dirty="0">
                <a:solidFill>
                  <a:srgbClr val="222221"/>
                </a:solidFill>
                <a:latin typeface="MinionPro-Regular"/>
              </a:rPr>
              <a:t>Økonomiske overskudd sikrer tilførsel av kapital til å kunne ekspandere, enten direkte ved positiv kontantstrøm / tilbakeholdte overskudd, eller indirekte gjennom å fremstå som attraktiv nok for å få lån i banken eller kunne tiltrekke seg ekstern risikokapital fra eksisterende eller potensielle nye eiere (utstedelse av flere aksjer).</a:t>
            </a:r>
            <a:endParaRPr lang="nb-NO" dirty="0"/>
          </a:p>
        </p:txBody>
      </p:sp>
      <p:sp>
        <p:nvSpPr>
          <p:cNvPr id="17" name="Rectangle: Rounded Corners 16">
            <a:extLst>
              <a:ext uri="{FF2B5EF4-FFF2-40B4-BE49-F238E27FC236}">
                <a16:creationId xmlns:a16="http://schemas.microsoft.com/office/drawing/2014/main" id="{D705EC7A-3DBA-CFA4-341E-40C951C57414}"/>
              </a:ext>
            </a:extLst>
          </p:cNvPr>
          <p:cNvSpPr/>
          <p:nvPr/>
        </p:nvSpPr>
        <p:spPr>
          <a:xfrm>
            <a:off x="6613452" y="1667829"/>
            <a:ext cx="5157547" cy="1033669"/>
          </a:xfrm>
          <a:prstGeom prst="roundRect">
            <a:avLst/>
          </a:prstGeom>
          <a:solidFill>
            <a:srgbClr val="AFC9B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nb-NO" sz="1700">
                <a:solidFill>
                  <a:schemeClr val="tx1">
                    <a:lumMod val="85000"/>
                    <a:lumOff val="15000"/>
                  </a:schemeClr>
                </a:solidFill>
              </a:rPr>
              <a:t>Bedriftens resultat er en målestokk for om det skapes verdier og om den opererer produktivt og effektivt.</a:t>
            </a:r>
          </a:p>
        </p:txBody>
      </p:sp>
      <p:sp>
        <p:nvSpPr>
          <p:cNvPr id="12" name="Oval 11">
            <a:extLst>
              <a:ext uri="{FF2B5EF4-FFF2-40B4-BE49-F238E27FC236}">
                <a16:creationId xmlns:a16="http://schemas.microsoft.com/office/drawing/2014/main" id="{027024BB-F677-6508-D0CA-EF3B480A7F1F}"/>
              </a:ext>
            </a:extLst>
          </p:cNvPr>
          <p:cNvSpPr/>
          <p:nvPr/>
        </p:nvSpPr>
        <p:spPr>
          <a:xfrm>
            <a:off x="6788481" y="1945951"/>
            <a:ext cx="600789" cy="574863"/>
          </a:xfrm>
          <a:prstGeom prst="ellipse">
            <a:avLst/>
          </a:prstGeom>
          <a:solidFill>
            <a:srgbClr val="DC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Calibri Light" panose="020F0302020204030204" pitchFamily="34" charset="0"/>
              <a:cs typeface="Calibri Light" panose="020F0302020204030204" pitchFamily="34" charset="0"/>
            </a:endParaRPr>
          </a:p>
          <a:p>
            <a:pPr algn="ctr"/>
            <a:r>
              <a:rPr lang="en-GB" sz="2800" b="1" dirty="0">
                <a:solidFill>
                  <a:schemeClr val="tx1"/>
                </a:solidFill>
                <a:latin typeface="Calibri Light" panose="020F0302020204030204" pitchFamily="34" charset="0"/>
                <a:cs typeface="Calibri Light" panose="020F0302020204030204" pitchFamily="34" charset="0"/>
              </a:rPr>
              <a:t>1</a:t>
            </a:r>
          </a:p>
          <a:p>
            <a:pPr algn="ctr"/>
            <a:endParaRPr lang="en-GB" sz="2800" dirty="0">
              <a:latin typeface="Calibri Light" panose="020F0302020204030204" pitchFamily="34" charset="0"/>
              <a:cs typeface="Calibri Light" panose="020F0302020204030204" pitchFamily="34" charset="0"/>
            </a:endParaRPr>
          </a:p>
        </p:txBody>
      </p:sp>
      <p:sp>
        <p:nvSpPr>
          <p:cNvPr id="18" name="Rectangle: Rounded Corners 17">
            <a:extLst>
              <a:ext uri="{FF2B5EF4-FFF2-40B4-BE49-F238E27FC236}">
                <a16:creationId xmlns:a16="http://schemas.microsoft.com/office/drawing/2014/main" id="{F02C17BE-4AC9-D89D-F91C-39C389AF09CC}"/>
              </a:ext>
            </a:extLst>
          </p:cNvPr>
          <p:cNvSpPr/>
          <p:nvPr/>
        </p:nvSpPr>
        <p:spPr>
          <a:xfrm>
            <a:off x="6613452" y="3083551"/>
            <a:ext cx="5157547" cy="1033669"/>
          </a:xfrm>
          <a:prstGeom prst="roundRect">
            <a:avLst/>
          </a:prstGeom>
          <a:solidFill>
            <a:srgbClr val="AFC9B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nb-NO" sz="1700" dirty="0">
                <a:solidFill>
                  <a:schemeClr val="tx1">
                    <a:lumMod val="85000"/>
                    <a:lumOff val="15000"/>
                  </a:schemeClr>
                </a:solidFill>
              </a:rPr>
              <a:t>Positivt økonomisk resultat er kostnaden for bedriftens langsiktige overlevelse, hensyn tatt til markedsrisiko og fremtidig usikkerhet.</a:t>
            </a:r>
            <a:endParaRPr lang="en-GB" sz="1700" dirty="0">
              <a:solidFill>
                <a:schemeClr val="tx1">
                  <a:lumMod val="85000"/>
                  <a:lumOff val="15000"/>
                </a:schemeClr>
              </a:solidFill>
            </a:endParaRPr>
          </a:p>
        </p:txBody>
      </p:sp>
      <p:sp>
        <p:nvSpPr>
          <p:cNvPr id="19" name="Oval 18">
            <a:extLst>
              <a:ext uri="{FF2B5EF4-FFF2-40B4-BE49-F238E27FC236}">
                <a16:creationId xmlns:a16="http://schemas.microsoft.com/office/drawing/2014/main" id="{0817FCF6-B514-B1F7-C1D3-AC2D4491ACF1}"/>
              </a:ext>
            </a:extLst>
          </p:cNvPr>
          <p:cNvSpPr/>
          <p:nvPr/>
        </p:nvSpPr>
        <p:spPr>
          <a:xfrm>
            <a:off x="6788481" y="3349296"/>
            <a:ext cx="600789" cy="574863"/>
          </a:xfrm>
          <a:prstGeom prst="ellipse">
            <a:avLst/>
          </a:prstGeom>
          <a:solidFill>
            <a:srgbClr val="DC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Calibri Light" panose="020F0302020204030204" pitchFamily="34" charset="0"/>
              <a:cs typeface="Calibri Light" panose="020F0302020204030204" pitchFamily="34" charset="0"/>
            </a:endParaRPr>
          </a:p>
          <a:p>
            <a:pPr algn="ctr"/>
            <a:r>
              <a:rPr lang="en-GB" sz="2800" b="1" dirty="0">
                <a:solidFill>
                  <a:schemeClr val="tx1"/>
                </a:solidFill>
                <a:latin typeface="Calibri Light" panose="020F0302020204030204" pitchFamily="34" charset="0"/>
                <a:cs typeface="Calibri Light" panose="020F0302020204030204" pitchFamily="34" charset="0"/>
              </a:rPr>
              <a:t>2</a:t>
            </a:r>
          </a:p>
          <a:p>
            <a:pPr algn="ctr"/>
            <a:endParaRPr lang="en-GB" sz="2800" dirty="0">
              <a:latin typeface="Calibri Light" panose="020F0302020204030204" pitchFamily="34" charset="0"/>
              <a:cs typeface="Calibri Light" panose="020F0302020204030204" pitchFamily="34" charset="0"/>
            </a:endParaRPr>
          </a:p>
        </p:txBody>
      </p:sp>
      <p:sp>
        <p:nvSpPr>
          <p:cNvPr id="20" name="Rectangle: Rounded Corners 19">
            <a:extLst>
              <a:ext uri="{FF2B5EF4-FFF2-40B4-BE49-F238E27FC236}">
                <a16:creationId xmlns:a16="http://schemas.microsoft.com/office/drawing/2014/main" id="{B3A9F8B2-492D-0CDD-3262-4946BB8C9674}"/>
              </a:ext>
            </a:extLst>
          </p:cNvPr>
          <p:cNvSpPr/>
          <p:nvPr/>
        </p:nvSpPr>
        <p:spPr>
          <a:xfrm>
            <a:off x="6613451" y="4499273"/>
            <a:ext cx="5157547" cy="1033669"/>
          </a:xfrm>
          <a:prstGeom prst="roundRect">
            <a:avLst/>
          </a:prstGeom>
          <a:solidFill>
            <a:srgbClr val="AFC9B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nb-NO" sz="1700" dirty="0">
                <a:solidFill>
                  <a:schemeClr val="tx1">
                    <a:lumMod val="85000"/>
                    <a:lumOff val="15000"/>
                  </a:schemeClr>
                </a:solidFill>
              </a:rPr>
              <a:t>God lønnsomhet (kontantstrøm) sikrer direkte selvfinansiering av innovasjon og vekst og mulighet for å tiltrekke seg ekstern kapital.</a:t>
            </a:r>
          </a:p>
        </p:txBody>
      </p:sp>
      <p:sp>
        <p:nvSpPr>
          <p:cNvPr id="21" name="Oval 20">
            <a:extLst>
              <a:ext uri="{FF2B5EF4-FFF2-40B4-BE49-F238E27FC236}">
                <a16:creationId xmlns:a16="http://schemas.microsoft.com/office/drawing/2014/main" id="{67AA0AA3-3059-BA8E-D76F-84EA1A68513D}"/>
              </a:ext>
            </a:extLst>
          </p:cNvPr>
          <p:cNvSpPr/>
          <p:nvPr/>
        </p:nvSpPr>
        <p:spPr>
          <a:xfrm>
            <a:off x="6788480" y="4765018"/>
            <a:ext cx="600789" cy="574863"/>
          </a:xfrm>
          <a:prstGeom prst="ellipse">
            <a:avLst/>
          </a:prstGeom>
          <a:solidFill>
            <a:srgbClr val="DC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Calibri Light" panose="020F0302020204030204" pitchFamily="34" charset="0"/>
              <a:cs typeface="Calibri Light" panose="020F0302020204030204" pitchFamily="34" charset="0"/>
            </a:endParaRPr>
          </a:p>
          <a:p>
            <a:pPr algn="ctr"/>
            <a:r>
              <a:rPr lang="en-GB" sz="2800" b="1" dirty="0">
                <a:solidFill>
                  <a:schemeClr val="tx1"/>
                </a:solidFill>
                <a:latin typeface="Calibri Light" panose="020F0302020204030204" pitchFamily="34" charset="0"/>
                <a:cs typeface="Calibri Light" panose="020F0302020204030204" pitchFamily="34" charset="0"/>
              </a:rPr>
              <a:t>3</a:t>
            </a:r>
          </a:p>
          <a:p>
            <a:pPr algn="ctr"/>
            <a:endParaRPr lang="en-GB" sz="2800" dirty="0">
              <a:latin typeface="Calibri Light" panose="020F0302020204030204" pitchFamily="34" charset="0"/>
              <a:cs typeface="Calibri Light" panose="020F0302020204030204" pitchFamily="34" charset="0"/>
            </a:endParaRPr>
          </a:p>
        </p:txBody>
      </p:sp>
      <p:cxnSp>
        <p:nvCxnSpPr>
          <p:cNvPr id="4" name="Straight Connector 3">
            <a:extLst>
              <a:ext uri="{FF2B5EF4-FFF2-40B4-BE49-F238E27FC236}">
                <a16:creationId xmlns:a16="http://schemas.microsoft.com/office/drawing/2014/main" id="{B612C3A6-5D9D-7BA5-7892-C8701B62DA81}"/>
              </a:ext>
            </a:extLst>
          </p:cNvPr>
          <p:cNvCxnSpPr/>
          <p:nvPr/>
        </p:nvCxnSpPr>
        <p:spPr>
          <a:xfrm>
            <a:off x="6308651" y="1360967"/>
            <a:ext cx="0" cy="5183262"/>
          </a:xfrm>
          <a:prstGeom prst="line">
            <a:avLst/>
          </a:prstGeom>
          <a:ln>
            <a:solidFill>
              <a:srgbClr val="5E8C66"/>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06566B7-7B90-C509-698C-AFF0DB600170}"/>
              </a:ext>
            </a:extLst>
          </p:cNvPr>
          <p:cNvCxnSpPr>
            <a:cxnSpLocks/>
            <a:stCxn id="11" idx="2"/>
          </p:cNvCxnSpPr>
          <p:nvPr/>
        </p:nvCxnSpPr>
        <p:spPr>
          <a:xfrm flipH="1">
            <a:off x="10323095" y="1134724"/>
            <a:ext cx="697050" cy="694076"/>
          </a:xfrm>
          <a:prstGeom prst="straightConnector1">
            <a:avLst/>
          </a:prstGeom>
          <a:ln w="28575">
            <a:solidFill>
              <a:srgbClr val="385723"/>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DF245C7-0325-BBBA-4A5E-2A35BC0FB01D}"/>
              </a:ext>
            </a:extLst>
          </p:cNvPr>
          <p:cNvSpPr txBox="1"/>
          <p:nvPr/>
        </p:nvSpPr>
        <p:spPr>
          <a:xfrm>
            <a:off x="10138465" y="765392"/>
            <a:ext cx="1763359" cy="369332"/>
          </a:xfrm>
          <a:prstGeom prst="rect">
            <a:avLst/>
          </a:prstGeom>
          <a:solidFill>
            <a:srgbClr val="385723"/>
          </a:solidFill>
        </p:spPr>
        <p:txBody>
          <a:bodyPr wrap="square">
            <a:spAutoFit/>
          </a:bodyPr>
          <a:lstStyle/>
          <a:p>
            <a:pPr algn="ctr"/>
            <a:r>
              <a:rPr lang="nb-NO" sz="1800" b="0" i="0" u="none" strike="noStrike" baseline="0" dirty="0">
                <a:solidFill>
                  <a:schemeClr val="bg1"/>
                </a:solidFill>
                <a:latin typeface="MinionPro-Regular"/>
              </a:rPr>
              <a:t>Regnskap</a:t>
            </a:r>
            <a:endParaRPr lang="en-GB" dirty="0">
              <a:solidFill>
                <a:schemeClr val="bg1"/>
              </a:solidFill>
            </a:endParaRPr>
          </a:p>
        </p:txBody>
      </p:sp>
    </p:spTree>
    <p:extLst>
      <p:ext uri="{BB962C8B-B14F-4D97-AF65-F5344CB8AC3E}">
        <p14:creationId xmlns:p14="http://schemas.microsoft.com/office/powerpoint/2010/main" val="34343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3"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1+#ppt_w/2"/>
                                          </p:val>
                                        </p:tav>
                                        <p:tav tm="100000">
                                          <p:val>
                                            <p:strVal val="#ppt_x"/>
                                          </p:val>
                                        </p:tav>
                                      </p:tavLst>
                                    </p:anim>
                                    <p:anim calcmode="lin" valueType="num">
                                      <p:cBhvr additive="base">
                                        <p:cTn id="64" dur="500" fill="hold"/>
                                        <p:tgtEl>
                                          <p:spTgt spid="11"/>
                                        </p:tgtEl>
                                        <p:attrNameLst>
                                          <p:attrName>ppt_y</p:attrName>
                                        </p:attrNameLst>
                                      </p:cBhvr>
                                      <p:tavLst>
                                        <p:tav tm="0">
                                          <p:val>
                                            <p:strVal val="0-#ppt_h/2"/>
                                          </p:val>
                                        </p:tav>
                                        <p:tav tm="100000">
                                          <p:val>
                                            <p:strVal val="#ppt_y"/>
                                          </p:val>
                                        </p:tav>
                                      </p:tavLst>
                                    </p:anim>
                                  </p:childTnLst>
                                </p:cTn>
                              </p:par>
                              <p:par>
                                <p:cTn id="65" presetID="2" presetClass="entr" presetSubtype="3"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8" grpId="0" animBg="1"/>
      <p:bldP spid="19" grpId="0" animBg="1"/>
      <p:bldP spid="20" grpId="0" animBg="1"/>
      <p:bldP spid="21"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ircle: Hollow 42">
            <a:extLst>
              <a:ext uri="{FF2B5EF4-FFF2-40B4-BE49-F238E27FC236}">
                <a16:creationId xmlns:a16="http://schemas.microsoft.com/office/drawing/2014/main" id="{994467A7-DFB9-4931-91C5-6668F3367459}"/>
              </a:ext>
            </a:extLst>
          </p:cNvPr>
          <p:cNvSpPr/>
          <p:nvPr/>
        </p:nvSpPr>
        <p:spPr>
          <a:xfrm>
            <a:off x="1219144" y="1823882"/>
            <a:ext cx="3960000" cy="3924000"/>
          </a:xfrm>
          <a:prstGeom prst="donut">
            <a:avLst>
              <a:gd name="adj" fmla="val 126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CF7015FA-D93A-4124-865F-18C5E4DF5CDA}"/>
              </a:ext>
            </a:extLst>
          </p:cNvPr>
          <p:cNvSpPr/>
          <p:nvPr/>
        </p:nvSpPr>
        <p:spPr>
          <a:xfrm>
            <a:off x="953360" y="2144643"/>
            <a:ext cx="1346791"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1300" b="1" dirty="0">
                <a:solidFill>
                  <a:schemeClr val="bg1"/>
                </a:solidFill>
              </a:rPr>
              <a:t>Media- / miljø-organisasjoner</a:t>
            </a:r>
          </a:p>
          <a:p>
            <a:pPr algn="ctr"/>
            <a:endParaRPr lang="nb-NO" sz="200" dirty="0">
              <a:solidFill>
                <a:schemeClr val="bg1"/>
              </a:solidFill>
            </a:endParaRPr>
          </a:p>
          <a:p>
            <a:r>
              <a:rPr lang="nb-NO" sz="1100" dirty="0">
                <a:solidFill>
                  <a:schemeClr val="bg1"/>
                </a:solidFill>
              </a:rPr>
              <a:t>Gir: omtale</a:t>
            </a:r>
          </a:p>
          <a:p>
            <a:r>
              <a:rPr lang="nb-NO" sz="1100" dirty="0">
                <a:solidFill>
                  <a:schemeClr val="bg1"/>
                </a:solidFill>
              </a:rPr>
              <a:t>Får: informasjon</a:t>
            </a:r>
            <a:endParaRPr lang="en-US" sz="1100" dirty="0">
              <a:solidFill>
                <a:schemeClr val="bg1"/>
              </a:solidFill>
            </a:endParaRPr>
          </a:p>
        </p:txBody>
      </p:sp>
      <p:sp>
        <p:nvSpPr>
          <p:cNvPr id="29" name="Rectangle: Rounded Corners 28">
            <a:extLst>
              <a:ext uri="{FF2B5EF4-FFF2-40B4-BE49-F238E27FC236}">
                <a16:creationId xmlns:a16="http://schemas.microsoft.com/office/drawing/2014/main" id="{F322BC69-820D-48C8-BE4A-092F7C0D5287}"/>
              </a:ext>
            </a:extLst>
          </p:cNvPr>
          <p:cNvSpPr/>
          <p:nvPr/>
        </p:nvSpPr>
        <p:spPr>
          <a:xfrm>
            <a:off x="2560782" y="1542304"/>
            <a:ext cx="1346791"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1300" b="1">
                <a:solidFill>
                  <a:schemeClr val="bg1"/>
                </a:solidFill>
              </a:rPr>
              <a:t>Eiere</a:t>
            </a:r>
          </a:p>
          <a:p>
            <a:pPr algn="ctr"/>
            <a:endParaRPr lang="nb-NO" sz="400" b="1">
              <a:solidFill>
                <a:schemeClr val="bg1"/>
              </a:solidFill>
            </a:endParaRPr>
          </a:p>
          <a:p>
            <a:r>
              <a:rPr lang="nb-NO" sz="1100">
                <a:solidFill>
                  <a:schemeClr val="bg1"/>
                </a:solidFill>
              </a:rPr>
              <a:t>Gir: kapital</a:t>
            </a:r>
          </a:p>
          <a:p>
            <a:r>
              <a:rPr lang="nb-NO" sz="1100">
                <a:solidFill>
                  <a:schemeClr val="bg1"/>
                </a:solidFill>
              </a:rPr>
              <a:t>Får: utbytte og</a:t>
            </a:r>
          </a:p>
          <a:p>
            <a:pPr algn="ctr"/>
            <a:r>
              <a:rPr lang="nb-NO" sz="1100">
                <a:solidFill>
                  <a:schemeClr val="bg1"/>
                </a:solidFill>
              </a:rPr>
              <a:t>    verdistigning</a:t>
            </a:r>
            <a:endParaRPr lang="en-US" sz="1100">
              <a:solidFill>
                <a:schemeClr val="bg1"/>
              </a:solidFill>
            </a:endParaRPr>
          </a:p>
        </p:txBody>
      </p:sp>
      <p:sp>
        <p:nvSpPr>
          <p:cNvPr id="30" name="Rectangle: Rounded Corners 29">
            <a:extLst>
              <a:ext uri="{FF2B5EF4-FFF2-40B4-BE49-F238E27FC236}">
                <a16:creationId xmlns:a16="http://schemas.microsoft.com/office/drawing/2014/main" id="{700CF890-54B2-462A-92E2-EEEE2F053599}"/>
              </a:ext>
            </a:extLst>
          </p:cNvPr>
          <p:cNvSpPr/>
          <p:nvPr/>
        </p:nvSpPr>
        <p:spPr>
          <a:xfrm>
            <a:off x="4168204" y="2144643"/>
            <a:ext cx="1346791"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1300" b="1" dirty="0">
                <a:solidFill>
                  <a:schemeClr val="bg1"/>
                </a:solidFill>
              </a:rPr>
              <a:t>Ledelse</a:t>
            </a:r>
          </a:p>
          <a:p>
            <a:pPr algn="ctr"/>
            <a:endParaRPr lang="nb-NO" sz="300" dirty="0">
              <a:solidFill>
                <a:schemeClr val="bg1"/>
              </a:solidFill>
            </a:endParaRPr>
          </a:p>
          <a:p>
            <a:r>
              <a:rPr lang="nb-NO" sz="1100" dirty="0">
                <a:solidFill>
                  <a:schemeClr val="bg1"/>
                </a:solidFill>
              </a:rPr>
              <a:t>Gir: kompetanse</a:t>
            </a:r>
          </a:p>
          <a:p>
            <a:r>
              <a:rPr lang="nb-NO" sz="1100" dirty="0">
                <a:solidFill>
                  <a:schemeClr val="bg1"/>
                </a:solidFill>
              </a:rPr>
              <a:t>Får: lønn, prestisje,</a:t>
            </a:r>
          </a:p>
          <a:p>
            <a:r>
              <a:rPr lang="nb-NO" sz="1100" dirty="0">
                <a:solidFill>
                  <a:schemeClr val="bg1"/>
                </a:solidFill>
              </a:rPr>
              <a:t>        makt</a:t>
            </a:r>
            <a:endParaRPr lang="en-US" sz="1100" dirty="0">
              <a:solidFill>
                <a:schemeClr val="bg1"/>
              </a:solidFill>
            </a:endParaRPr>
          </a:p>
        </p:txBody>
      </p:sp>
      <p:sp>
        <p:nvSpPr>
          <p:cNvPr id="32" name="Rectangle: Rounded Corners 31">
            <a:extLst>
              <a:ext uri="{FF2B5EF4-FFF2-40B4-BE49-F238E27FC236}">
                <a16:creationId xmlns:a16="http://schemas.microsoft.com/office/drawing/2014/main" id="{918D65F9-267D-4EC6-9724-7E765D4818FC}"/>
              </a:ext>
            </a:extLst>
          </p:cNvPr>
          <p:cNvSpPr/>
          <p:nvPr/>
        </p:nvSpPr>
        <p:spPr>
          <a:xfrm>
            <a:off x="4481026" y="3410729"/>
            <a:ext cx="1346791"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lang="nb-NO" sz="1300" b="1" dirty="0">
              <a:solidFill>
                <a:schemeClr val="bg1"/>
              </a:solidFill>
            </a:endParaRPr>
          </a:p>
          <a:p>
            <a:pPr algn="ctr"/>
            <a:r>
              <a:rPr lang="nb-NO" sz="1300" b="1" dirty="0">
                <a:solidFill>
                  <a:schemeClr val="bg1"/>
                </a:solidFill>
              </a:rPr>
              <a:t>Ansatte</a:t>
            </a:r>
          </a:p>
          <a:p>
            <a:pPr algn="ctr"/>
            <a:endParaRPr lang="nb-NO" sz="500" dirty="0">
              <a:solidFill>
                <a:schemeClr val="bg1"/>
              </a:solidFill>
            </a:endParaRPr>
          </a:p>
          <a:p>
            <a:pPr algn="ctr"/>
            <a:endParaRPr lang="nb-NO" sz="100" dirty="0">
              <a:solidFill>
                <a:schemeClr val="bg1"/>
              </a:solidFill>
            </a:endParaRPr>
          </a:p>
          <a:p>
            <a:r>
              <a:rPr lang="nb-NO" sz="1100" dirty="0">
                <a:solidFill>
                  <a:schemeClr val="bg1"/>
                </a:solidFill>
              </a:rPr>
              <a:t>Gir</a:t>
            </a:r>
            <a:r>
              <a:rPr lang="nb-NO" sz="1100">
                <a:solidFill>
                  <a:schemeClr val="bg1"/>
                </a:solidFill>
              </a:rPr>
              <a:t>: kompetanse</a:t>
            </a:r>
            <a:endParaRPr lang="nb-NO" sz="1100" dirty="0">
              <a:solidFill>
                <a:schemeClr val="bg1"/>
              </a:solidFill>
            </a:endParaRPr>
          </a:p>
          <a:p>
            <a:r>
              <a:rPr lang="nb-NO" sz="1100" dirty="0">
                <a:solidFill>
                  <a:schemeClr val="bg1"/>
                </a:solidFill>
              </a:rPr>
              <a:t>Får: lønn, trygghet</a:t>
            </a:r>
          </a:p>
          <a:p>
            <a:r>
              <a:rPr lang="nb-NO" sz="1100" dirty="0">
                <a:solidFill>
                  <a:schemeClr val="bg1"/>
                </a:solidFill>
              </a:rPr>
              <a:t>        </a:t>
            </a:r>
            <a:endParaRPr lang="en-US" sz="1100" dirty="0">
              <a:solidFill>
                <a:schemeClr val="bg1"/>
              </a:solidFill>
            </a:endParaRPr>
          </a:p>
        </p:txBody>
      </p:sp>
      <p:sp>
        <p:nvSpPr>
          <p:cNvPr id="36" name="Rectangle: Rounded Corners 35">
            <a:extLst>
              <a:ext uri="{FF2B5EF4-FFF2-40B4-BE49-F238E27FC236}">
                <a16:creationId xmlns:a16="http://schemas.microsoft.com/office/drawing/2014/main" id="{B4DFE74F-1DE0-4302-96FC-132AC2990505}"/>
              </a:ext>
            </a:extLst>
          </p:cNvPr>
          <p:cNvSpPr/>
          <p:nvPr/>
        </p:nvSpPr>
        <p:spPr>
          <a:xfrm>
            <a:off x="4168203" y="4676815"/>
            <a:ext cx="1346791"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1300" b="1">
                <a:solidFill>
                  <a:schemeClr val="bg1"/>
                </a:solidFill>
              </a:rPr>
              <a:t>Stat/kommune</a:t>
            </a:r>
          </a:p>
          <a:p>
            <a:pPr algn="ctr"/>
            <a:endParaRPr lang="nb-NO" sz="300" b="1">
              <a:solidFill>
                <a:schemeClr val="bg1"/>
              </a:solidFill>
            </a:endParaRPr>
          </a:p>
          <a:p>
            <a:r>
              <a:rPr lang="nb-NO" sz="1100">
                <a:solidFill>
                  <a:schemeClr val="bg1"/>
                </a:solidFill>
              </a:rPr>
              <a:t>Gir: infrastruktur</a:t>
            </a:r>
          </a:p>
          <a:p>
            <a:r>
              <a:rPr lang="nb-NO" sz="1100">
                <a:solidFill>
                  <a:schemeClr val="bg1"/>
                </a:solidFill>
              </a:rPr>
              <a:t>Får: skatter og</a:t>
            </a:r>
          </a:p>
          <a:p>
            <a:r>
              <a:rPr lang="nb-NO" sz="1100">
                <a:solidFill>
                  <a:schemeClr val="bg1"/>
                </a:solidFill>
              </a:rPr>
              <a:t>        avgifter</a:t>
            </a:r>
            <a:endParaRPr lang="en-US" sz="1100">
              <a:solidFill>
                <a:schemeClr val="bg1"/>
              </a:solidFill>
            </a:endParaRPr>
          </a:p>
        </p:txBody>
      </p:sp>
      <p:sp>
        <p:nvSpPr>
          <p:cNvPr id="40" name="Rectangle: Rounded Corners 39">
            <a:extLst>
              <a:ext uri="{FF2B5EF4-FFF2-40B4-BE49-F238E27FC236}">
                <a16:creationId xmlns:a16="http://schemas.microsoft.com/office/drawing/2014/main" id="{98411E15-53A7-4651-A624-28A33AAC18DE}"/>
              </a:ext>
            </a:extLst>
          </p:cNvPr>
          <p:cNvSpPr/>
          <p:nvPr/>
        </p:nvSpPr>
        <p:spPr>
          <a:xfrm>
            <a:off x="2560781" y="5185059"/>
            <a:ext cx="1346791"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1300" b="1">
                <a:solidFill>
                  <a:schemeClr val="bg1"/>
                </a:solidFill>
              </a:rPr>
              <a:t>Långivere</a:t>
            </a:r>
          </a:p>
          <a:p>
            <a:pPr algn="ctr"/>
            <a:endParaRPr lang="nb-NO" sz="400" b="1">
              <a:solidFill>
                <a:schemeClr val="bg1"/>
              </a:solidFill>
            </a:endParaRPr>
          </a:p>
          <a:p>
            <a:r>
              <a:rPr lang="nb-NO" sz="1100">
                <a:solidFill>
                  <a:schemeClr val="bg1"/>
                </a:solidFill>
              </a:rPr>
              <a:t>Gir: lån</a:t>
            </a:r>
          </a:p>
          <a:p>
            <a:r>
              <a:rPr lang="nb-NO" sz="1100">
                <a:solidFill>
                  <a:schemeClr val="bg1"/>
                </a:solidFill>
              </a:rPr>
              <a:t>Får: renter</a:t>
            </a:r>
            <a:endParaRPr lang="en-US" sz="1100">
              <a:solidFill>
                <a:schemeClr val="bg1"/>
              </a:solidFill>
            </a:endParaRPr>
          </a:p>
        </p:txBody>
      </p:sp>
      <p:sp>
        <p:nvSpPr>
          <p:cNvPr id="41" name="Rectangle: Rounded Corners 40">
            <a:extLst>
              <a:ext uri="{FF2B5EF4-FFF2-40B4-BE49-F238E27FC236}">
                <a16:creationId xmlns:a16="http://schemas.microsoft.com/office/drawing/2014/main" id="{A52B4AFC-8E34-4830-8AA7-28DF59FC2F37}"/>
              </a:ext>
            </a:extLst>
          </p:cNvPr>
          <p:cNvSpPr/>
          <p:nvPr/>
        </p:nvSpPr>
        <p:spPr>
          <a:xfrm>
            <a:off x="953360" y="4676815"/>
            <a:ext cx="1346791"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1300" b="1">
                <a:solidFill>
                  <a:schemeClr val="bg1"/>
                </a:solidFill>
              </a:rPr>
              <a:t>Leverandører</a:t>
            </a:r>
          </a:p>
          <a:p>
            <a:pPr algn="ctr"/>
            <a:endParaRPr lang="nb-NO" sz="400" b="1">
              <a:solidFill>
                <a:schemeClr val="bg1"/>
              </a:solidFill>
            </a:endParaRPr>
          </a:p>
          <a:p>
            <a:r>
              <a:rPr lang="nb-NO" sz="1100">
                <a:solidFill>
                  <a:schemeClr val="bg1"/>
                </a:solidFill>
              </a:rPr>
              <a:t>Gir: varer/tjenester</a:t>
            </a:r>
          </a:p>
          <a:p>
            <a:r>
              <a:rPr lang="nb-NO" sz="1100">
                <a:solidFill>
                  <a:schemeClr val="bg1"/>
                </a:solidFill>
              </a:rPr>
              <a:t>Får: penger</a:t>
            </a:r>
            <a:endParaRPr lang="en-US" sz="1100">
              <a:solidFill>
                <a:schemeClr val="bg1"/>
              </a:solidFill>
            </a:endParaRPr>
          </a:p>
        </p:txBody>
      </p:sp>
      <p:sp>
        <p:nvSpPr>
          <p:cNvPr id="42" name="Rectangle: Rounded Corners 41">
            <a:extLst>
              <a:ext uri="{FF2B5EF4-FFF2-40B4-BE49-F238E27FC236}">
                <a16:creationId xmlns:a16="http://schemas.microsoft.com/office/drawing/2014/main" id="{4E02D5D1-42E1-40EB-A5A3-3BEC4F7499E7}"/>
              </a:ext>
            </a:extLst>
          </p:cNvPr>
          <p:cNvSpPr/>
          <p:nvPr/>
        </p:nvSpPr>
        <p:spPr>
          <a:xfrm>
            <a:off x="487898" y="3410729"/>
            <a:ext cx="1346791" cy="847546"/>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nb-NO" sz="1300" b="1" dirty="0">
                <a:solidFill>
                  <a:schemeClr val="bg1"/>
                </a:solidFill>
              </a:rPr>
              <a:t>Kunder</a:t>
            </a:r>
          </a:p>
          <a:p>
            <a:pPr algn="ctr"/>
            <a:endParaRPr lang="nb-NO" sz="400" b="1" dirty="0">
              <a:solidFill>
                <a:schemeClr val="bg1"/>
              </a:solidFill>
            </a:endParaRPr>
          </a:p>
          <a:p>
            <a:r>
              <a:rPr lang="nb-NO" sz="1100" dirty="0">
                <a:solidFill>
                  <a:schemeClr val="bg1"/>
                </a:solidFill>
              </a:rPr>
              <a:t>Gir: penger</a:t>
            </a:r>
          </a:p>
          <a:p>
            <a:r>
              <a:rPr lang="nb-NO" sz="1100" dirty="0">
                <a:solidFill>
                  <a:schemeClr val="bg1"/>
                </a:solidFill>
              </a:rPr>
              <a:t>Får: varer/tjenester</a:t>
            </a:r>
            <a:endParaRPr lang="en-US" sz="1100" dirty="0">
              <a:solidFill>
                <a:schemeClr val="bg1"/>
              </a:solidFill>
            </a:endParaRPr>
          </a:p>
        </p:txBody>
      </p:sp>
      <p:sp>
        <p:nvSpPr>
          <p:cNvPr id="2" name="Footer Placeholder 8">
            <a:extLst>
              <a:ext uri="{FF2B5EF4-FFF2-40B4-BE49-F238E27FC236}">
                <a16:creationId xmlns:a16="http://schemas.microsoft.com/office/drawing/2014/main" id="{B9AB038B-9612-B018-99EE-0C0CFF82A158}"/>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3" name="Slide Number Placeholder 9">
            <a:extLst>
              <a:ext uri="{FF2B5EF4-FFF2-40B4-BE49-F238E27FC236}">
                <a16:creationId xmlns:a16="http://schemas.microsoft.com/office/drawing/2014/main" id="{37E6B38A-B9F3-FE76-4541-3C00E24BC373}"/>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19</a:t>
            </a:fld>
            <a:endParaRPr lang="nb-NO" altLang="nb-NO" sz="700" dirty="0">
              <a:solidFill>
                <a:schemeClr val="bg2">
                  <a:lumMod val="25000"/>
                </a:schemeClr>
              </a:solidFill>
              <a:cs typeface="Calibri" panose="020F0502020204030204" pitchFamily="34" charset="0"/>
            </a:endParaRPr>
          </a:p>
        </p:txBody>
      </p:sp>
      <p:sp>
        <p:nvSpPr>
          <p:cNvPr id="4" name="Tittel 1">
            <a:extLst>
              <a:ext uri="{FF2B5EF4-FFF2-40B4-BE49-F238E27FC236}">
                <a16:creationId xmlns:a16="http://schemas.microsoft.com/office/drawing/2014/main" id="{FCD583EC-570E-2E19-9593-167A5B75CAC6}"/>
              </a:ext>
            </a:extLst>
          </p:cNvPr>
          <p:cNvSpPr>
            <a:spLocks noGrp="1"/>
          </p:cNvSpPr>
          <p:nvPr>
            <p:ph type="title"/>
          </p:nvPr>
        </p:nvSpPr>
        <p:spPr>
          <a:xfrm>
            <a:off x="0" y="293519"/>
            <a:ext cx="12191999" cy="701731"/>
          </a:xfrm>
        </p:spPr>
        <p:txBody>
          <a:bodyPr vert="horz" wrap="square" lIns="91440" tIns="45720" rIns="91440" bIns="45720" rtlCol="0" anchor="ctr">
            <a:spAutoFit/>
          </a:bodyPr>
          <a:lstStyle/>
          <a:p>
            <a:pPr algn="ctr"/>
            <a:r>
              <a:rPr lang="nb-NO" dirty="0">
                <a:solidFill>
                  <a:srgbClr val="41723A"/>
                </a:solidFill>
                <a:latin typeface="Calibri Light" panose="020F0302020204030204" pitchFamily="34" charset="0"/>
                <a:cs typeface="Calibri Light" panose="020F0302020204030204" pitchFamily="34" charset="0"/>
              </a:rPr>
              <a:t>Brukerne av regnskapet («stakeholders»)</a:t>
            </a:r>
          </a:p>
        </p:txBody>
      </p:sp>
      <p:pic>
        <p:nvPicPr>
          <p:cNvPr id="6" name="Picture 5">
            <a:extLst>
              <a:ext uri="{FF2B5EF4-FFF2-40B4-BE49-F238E27FC236}">
                <a16:creationId xmlns:a16="http://schemas.microsoft.com/office/drawing/2014/main" id="{E37A45EF-3AB6-84C2-903A-BE8B435FA4E9}"/>
              </a:ext>
            </a:extLst>
          </p:cNvPr>
          <p:cNvPicPr>
            <a:picLocks noChangeAspect="1"/>
          </p:cNvPicPr>
          <p:nvPr/>
        </p:nvPicPr>
        <p:blipFill>
          <a:blip r:embed="rId2"/>
          <a:stretch>
            <a:fillRect/>
          </a:stretch>
        </p:blipFill>
        <p:spPr>
          <a:xfrm>
            <a:off x="6741360" y="1542304"/>
            <a:ext cx="5065630" cy="4696209"/>
          </a:xfrm>
          <a:prstGeom prst="rect">
            <a:avLst/>
          </a:prstGeom>
        </p:spPr>
      </p:pic>
      <p:cxnSp>
        <p:nvCxnSpPr>
          <p:cNvPr id="7" name="Straight Connector 6">
            <a:extLst>
              <a:ext uri="{FF2B5EF4-FFF2-40B4-BE49-F238E27FC236}">
                <a16:creationId xmlns:a16="http://schemas.microsoft.com/office/drawing/2014/main" id="{732523E1-BF47-94CF-1A37-3389D653AF4F}"/>
              </a:ext>
            </a:extLst>
          </p:cNvPr>
          <p:cNvCxnSpPr>
            <a:cxnSpLocks/>
          </p:cNvCxnSpPr>
          <p:nvPr/>
        </p:nvCxnSpPr>
        <p:spPr>
          <a:xfrm>
            <a:off x="6284588" y="1542304"/>
            <a:ext cx="0" cy="5086865"/>
          </a:xfrm>
          <a:prstGeom prst="line">
            <a:avLst/>
          </a:prstGeom>
          <a:ln>
            <a:solidFill>
              <a:srgbClr val="5E8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3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heel(1)">
                                      <p:cBhvr>
                                        <p:cTn id="7" dur="2000"/>
                                        <p:tgtEl>
                                          <p:spTgt spid="4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heel(1)">
                                      <p:cBhvr>
                                        <p:cTn id="13" dur="2000"/>
                                        <p:tgtEl>
                                          <p:spTgt spid="2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000"/>
                                        <p:tgtEl>
                                          <p:spTgt spid="3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heel(1)">
                                      <p:cBhvr>
                                        <p:cTn id="19" dur="2000"/>
                                        <p:tgtEl>
                                          <p:spTgt spid="3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heel(1)">
                                      <p:cBhvr>
                                        <p:cTn id="22" dur="2000"/>
                                        <p:tgtEl>
                                          <p:spTgt spid="3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heel(1)">
                                      <p:cBhvr>
                                        <p:cTn id="25" dur="2000"/>
                                        <p:tgtEl>
                                          <p:spTgt spid="4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heel(1)">
                                      <p:cBhvr>
                                        <p:cTn id="28" dur="2000"/>
                                        <p:tgtEl>
                                          <p:spTgt spid="4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ntr" presetSubtype="21"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9" grpId="0" animBg="1"/>
      <p:bldP spid="29" grpId="0" animBg="1"/>
      <p:bldP spid="30" grpId="0" animBg="1"/>
      <p:bldP spid="32" grpId="0" animBg="1"/>
      <p:bldP spid="36" grpId="0" animBg="1"/>
      <p:bldP spid="4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0C5E78-7F66-431B-BF31-A8C16B17BD72}"/>
              </a:ext>
            </a:extLst>
          </p:cNvPr>
          <p:cNvSpPr/>
          <p:nvPr/>
        </p:nvSpPr>
        <p:spPr>
          <a:xfrm>
            <a:off x="0" y="0"/>
            <a:ext cx="12192000" cy="6858000"/>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800" dirty="0">
              <a:solidFill>
                <a:schemeClr val="tx2">
                  <a:lumMod val="50000"/>
                </a:schemeClr>
              </a:solidFill>
              <a:latin typeface="+mj-lt"/>
            </a:endParaRPr>
          </a:p>
        </p:txBody>
      </p:sp>
      <p:sp>
        <p:nvSpPr>
          <p:cNvPr id="2" name="Title 1"/>
          <p:cNvSpPr>
            <a:spLocks noGrp="1"/>
          </p:cNvSpPr>
          <p:nvPr>
            <p:ph type="ctrTitle"/>
          </p:nvPr>
        </p:nvSpPr>
        <p:spPr>
          <a:xfrm>
            <a:off x="538571" y="304029"/>
            <a:ext cx="10728675" cy="505506"/>
          </a:xfrm>
        </p:spPr>
        <p:txBody>
          <a:bodyPr vert="horz" lIns="91440" tIns="45720" rIns="91440" bIns="45720" rtlCol="0" anchor="ctr">
            <a:noAutofit/>
          </a:bodyPr>
          <a:lstStyle/>
          <a:p>
            <a:r>
              <a:rPr lang="en-GB" sz="3600" b="1" dirty="0"/>
              <a:t>Dagens agenda</a:t>
            </a:r>
          </a:p>
        </p:txBody>
      </p:sp>
      <p:sp>
        <p:nvSpPr>
          <p:cNvPr id="7" name="Undertittel 7"/>
          <p:cNvSpPr>
            <a:spLocks noGrp="1"/>
          </p:cNvSpPr>
          <p:nvPr>
            <p:ph type="subTitle" idx="1"/>
          </p:nvPr>
        </p:nvSpPr>
        <p:spPr>
          <a:xfrm>
            <a:off x="625614" y="898865"/>
            <a:ext cx="10728675" cy="369332"/>
          </a:xfrm>
        </p:spPr>
        <p:txBody>
          <a:bodyPr/>
          <a:lstStyle/>
          <a:p>
            <a:r>
              <a:rPr lang="nb-NO" sz="2600" b="1" dirty="0">
                <a:latin typeface="+mj-lt"/>
                <a:ea typeface="+mj-ea"/>
                <a:cs typeface="+mj-cs"/>
              </a:rPr>
              <a:t>Forelesning #3; Finansregnskapet Del I</a:t>
            </a:r>
          </a:p>
          <a:p>
            <a:endParaRPr lang="nb-NO" sz="2600" dirty="0">
              <a:solidFill>
                <a:schemeClr val="tx1">
                  <a:lumMod val="95000"/>
                  <a:lumOff val="5000"/>
                </a:schemeClr>
              </a:solidFill>
              <a:latin typeface="+mj-lt"/>
              <a:ea typeface="+mj-ea"/>
              <a:cs typeface="+mj-cs"/>
            </a:endParaRPr>
          </a:p>
        </p:txBody>
      </p:sp>
      <p:sp>
        <p:nvSpPr>
          <p:cNvPr id="6" name="Rectangle 3"/>
          <p:cNvSpPr txBox="1">
            <a:spLocks noChangeArrowheads="1"/>
          </p:cNvSpPr>
          <p:nvPr/>
        </p:nvSpPr>
        <p:spPr>
          <a:xfrm>
            <a:off x="637492" y="1654114"/>
            <a:ext cx="9576299" cy="3868313"/>
          </a:xfrm>
          <a:prstGeom prst="rect">
            <a:avLst/>
          </a:prstGeom>
          <a:noFill/>
          <a:ln>
            <a:noFill/>
          </a:ln>
        </p:spPr>
        <p:txBody>
          <a:bodyPr vert="horz" wrap="square" lIns="90488" tIns="44450" rIns="90488" bIns="44450" numCol="1" anchor="t" anchorCtr="0" compatLnSpc="1">
            <a:prstTxWarp prst="textNoShape">
              <a:avLst/>
            </a:prstTxWarp>
            <a:no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Om eksamen i desember …</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Arbeidskrav #1</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«The Language of Business»</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Fra registrering til formidling</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Regnskapets hovedfunksjoner inklusive dets samfunnsnyttige formål</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Det finansielle økosystemet</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Ulike regnskapsprinsipper</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Hvorfor bedrifter må tjene penger</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Brukerne av regnskapet</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De grunnleggende komponentene; Resultatregnskap og Balanse</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Balanselikningen</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Egenkapital er verdi – ikke penger!</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Utgifter, kostnader og utbetalinger – ikke det samme</a:t>
            </a:r>
          </a:p>
          <a:p>
            <a:pPr marL="342900" indent="-342900">
              <a:buSzPct val="75000"/>
              <a:buFont typeface="+mj-lt"/>
              <a:buAutoNum type="arabicPeriod"/>
            </a:pPr>
            <a:r>
              <a:rPr lang="nb-NO" altLang="nb-NO" sz="1800" dirty="0">
                <a:latin typeface="+mj-lt"/>
                <a:ea typeface="ＭＳ Ｐゴシック" panose="020B0600070205080204" pitchFamily="34" charset="-128"/>
                <a:cs typeface="Calibri" panose="020F0502020204030204" pitchFamily="34" charset="0"/>
              </a:rPr>
              <a:t>Arbeidskrav #2</a:t>
            </a: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a:p>
            <a:pPr marL="342900" indent="-342900">
              <a:buSzPct val="75000"/>
              <a:buFont typeface="+mj-lt"/>
              <a:buAutoNum type="arabicPeriod"/>
            </a:pPr>
            <a:endParaRPr lang="nb-NO" altLang="nb-NO" sz="1800" dirty="0">
              <a:latin typeface="+mj-lt"/>
              <a:ea typeface="ＭＳ Ｐゴシック" panose="020B0600070205080204" pitchFamily="34" charset="-128"/>
              <a:cs typeface="Calibri" panose="020F0502020204030204" pitchFamily="34" charset="0"/>
            </a:endParaRPr>
          </a:p>
        </p:txBody>
      </p:sp>
      <p:sp>
        <p:nvSpPr>
          <p:cNvPr id="12" name="Undertittel 7">
            <a:extLst>
              <a:ext uri="{FF2B5EF4-FFF2-40B4-BE49-F238E27FC236}">
                <a16:creationId xmlns:a16="http://schemas.microsoft.com/office/drawing/2014/main" id="{87FFE32B-0550-41E4-B938-450F70492F97}"/>
              </a:ext>
            </a:extLst>
          </p:cNvPr>
          <p:cNvSpPr txBox="1">
            <a:spLocks/>
          </p:cNvSpPr>
          <p:nvPr/>
        </p:nvSpPr>
        <p:spPr>
          <a:xfrm>
            <a:off x="625614" y="1284782"/>
            <a:ext cx="10728675" cy="36933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nb-NO" sz="1800" dirty="0">
                <a:latin typeface="+mj-lt"/>
              </a:rPr>
              <a:t>Onsdag, 21. september 2022</a:t>
            </a:r>
          </a:p>
        </p:txBody>
      </p:sp>
      <p:sp>
        <p:nvSpPr>
          <p:cNvPr id="11" name="Footer Placeholder 8">
            <a:extLst>
              <a:ext uri="{FF2B5EF4-FFF2-40B4-BE49-F238E27FC236}">
                <a16:creationId xmlns:a16="http://schemas.microsoft.com/office/drawing/2014/main" id="{F225ECA0-ACB0-6EEB-5989-D6EA802735D4}"/>
              </a:ext>
            </a:extLst>
          </p:cNvPr>
          <p:cNvSpPr txBox="1">
            <a:spLocks/>
          </p:cNvSpPr>
          <p:nvPr/>
        </p:nvSpPr>
        <p:spPr>
          <a:xfrm>
            <a:off x="10213791" y="6599888"/>
            <a:ext cx="1748595" cy="235232"/>
          </a:xfrm>
          <a:prstGeom prst="rect">
            <a:avLst/>
          </a:prstGeom>
        </p:spPr>
        <p:txBody>
          <a:bodyPr vert="horz" lIns="0" tIns="0" rIns="0" bIns="0" rtlCol="0" anchor="ctr"/>
          <a:lstStyle>
            <a:defPPr>
              <a:defRPr lang="en-US"/>
            </a:defPPr>
            <a:lvl1pPr>
              <a:defRPr sz="700">
                <a:solidFill>
                  <a:schemeClr val="bg2">
                    <a:lumMod val="25000"/>
                  </a:schemeClr>
                </a:solidFill>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ltLang="nb-NO" dirty="0">
                <a:solidFill>
                  <a:schemeClr val="bg1"/>
                </a:solidFill>
              </a:rPr>
              <a:t>BUS101_Bedriftsøkonomiske sammenhenger</a:t>
            </a:r>
          </a:p>
        </p:txBody>
      </p:sp>
      <p:sp>
        <p:nvSpPr>
          <p:cNvPr id="14" name="Slide Number Placeholder 9">
            <a:extLst>
              <a:ext uri="{FF2B5EF4-FFF2-40B4-BE49-F238E27FC236}">
                <a16:creationId xmlns:a16="http://schemas.microsoft.com/office/drawing/2014/main" id="{DC6403E3-35B5-3D13-71C0-A53F4881F152}"/>
              </a:ext>
            </a:extLst>
          </p:cNvPr>
          <p:cNvSpPr txBox="1">
            <a:spLocks/>
          </p:cNvSpPr>
          <p:nvPr/>
        </p:nvSpPr>
        <p:spPr>
          <a:xfrm>
            <a:off x="11844940" y="6599888"/>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1"/>
                </a:solidFill>
                <a:cs typeface="Calibri" panose="020F0502020204030204" pitchFamily="34" charset="0"/>
              </a:rPr>
              <a:t>s. </a:t>
            </a:r>
            <a:fld id="{182D40AC-E4B7-44D0-AB2A-1A195DA07EA7}" type="slidenum">
              <a:rPr lang="nb-NO" altLang="nb-NO" sz="700" smtClean="0">
                <a:solidFill>
                  <a:schemeClr val="bg1"/>
                </a:solidFill>
                <a:cs typeface="Calibri" panose="020F0502020204030204" pitchFamily="34" charset="0"/>
              </a:rPr>
              <a:pPr algn="r"/>
              <a:t>2</a:t>
            </a:fld>
            <a:endParaRPr lang="nb-NO" altLang="nb-NO" sz="700" dirty="0">
              <a:solidFill>
                <a:schemeClr val="bg1"/>
              </a:solidFill>
              <a:cs typeface="Calibri" panose="020F0502020204030204" pitchFamily="34" charset="0"/>
            </a:endParaRPr>
          </a:p>
        </p:txBody>
      </p:sp>
    </p:spTree>
    <p:extLst>
      <p:ext uri="{BB962C8B-B14F-4D97-AF65-F5344CB8AC3E}">
        <p14:creationId xmlns:p14="http://schemas.microsoft.com/office/powerpoint/2010/main" val="5172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fade">
                                      <p:cBhvr>
                                        <p:cTn id="7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8CA1F8B0-8D05-4CDF-BEFF-04512E13ABB8}"/>
              </a:ext>
            </a:extLst>
          </p:cNvPr>
          <p:cNvSpPr>
            <a:spLocks noGrp="1" noChangeArrowheads="1"/>
          </p:cNvSpPr>
          <p:nvPr>
            <p:ph type="title"/>
          </p:nvPr>
        </p:nvSpPr>
        <p:spPr>
          <a:xfrm>
            <a:off x="454701" y="200589"/>
            <a:ext cx="11737299" cy="701731"/>
          </a:xfrm>
        </p:spPr>
        <p:txBody>
          <a:bodyPr vert="horz" wrap="square" lIns="91440" tIns="45720" rIns="91440" bIns="45720" rtlCol="0" anchor="ctr">
            <a:spAutoFit/>
          </a:bodyPr>
          <a:lstStyle/>
          <a:p>
            <a:r>
              <a:rPr lang="nb-NO" altLang="nb-NO" dirty="0">
                <a:solidFill>
                  <a:srgbClr val="41723A"/>
                </a:solidFill>
                <a:latin typeface="Calibri Light" panose="020F0302020204030204" pitchFamily="34" charset="0"/>
                <a:cs typeface="Calibri Light" panose="020F0302020204030204" pitchFamily="34" charset="0"/>
              </a:rPr>
              <a:t>To hovedkomponenter i regnskapet</a:t>
            </a:r>
            <a:endParaRPr lang="en-US" altLang="nb-NO" dirty="0">
              <a:solidFill>
                <a:srgbClr val="41723A"/>
              </a:solidFill>
              <a:latin typeface="Calibri Light" panose="020F0302020204030204" pitchFamily="34" charset="0"/>
              <a:cs typeface="Calibri Light" panose="020F0302020204030204" pitchFamily="34" charset="0"/>
            </a:endParaRPr>
          </a:p>
        </p:txBody>
      </p:sp>
      <p:cxnSp>
        <p:nvCxnSpPr>
          <p:cNvPr id="5" name="Straight Connector 4">
            <a:extLst>
              <a:ext uri="{FF2B5EF4-FFF2-40B4-BE49-F238E27FC236}">
                <a16:creationId xmlns:a16="http://schemas.microsoft.com/office/drawing/2014/main" id="{CF19EBA3-7669-4DCB-9282-4388196336E6}"/>
              </a:ext>
            </a:extLst>
          </p:cNvPr>
          <p:cNvCxnSpPr/>
          <p:nvPr/>
        </p:nvCxnSpPr>
        <p:spPr>
          <a:xfrm>
            <a:off x="4077928" y="1037455"/>
            <a:ext cx="0" cy="5184576"/>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A1A662E-5379-4C15-A627-3EF25BE3CAC3}"/>
              </a:ext>
            </a:extLst>
          </p:cNvPr>
          <p:cNvPicPr>
            <a:picLocks noChangeAspect="1"/>
          </p:cNvPicPr>
          <p:nvPr/>
        </p:nvPicPr>
        <p:blipFill>
          <a:blip r:embed="rId3"/>
          <a:stretch>
            <a:fillRect/>
          </a:stretch>
        </p:blipFill>
        <p:spPr>
          <a:xfrm>
            <a:off x="573412" y="2130118"/>
            <a:ext cx="3027799" cy="3919232"/>
          </a:xfrm>
          <a:prstGeom prst="rect">
            <a:avLst/>
          </a:prstGeom>
        </p:spPr>
      </p:pic>
      <p:pic>
        <p:nvPicPr>
          <p:cNvPr id="26" name="Picture 25">
            <a:extLst>
              <a:ext uri="{FF2B5EF4-FFF2-40B4-BE49-F238E27FC236}">
                <a16:creationId xmlns:a16="http://schemas.microsoft.com/office/drawing/2014/main" id="{A8791D6F-9E11-4030-8EFB-4E8D9165AF33}"/>
              </a:ext>
            </a:extLst>
          </p:cNvPr>
          <p:cNvPicPr>
            <a:picLocks noChangeAspect="1"/>
          </p:cNvPicPr>
          <p:nvPr/>
        </p:nvPicPr>
        <p:blipFill>
          <a:blip r:embed="rId4"/>
          <a:stretch>
            <a:fillRect/>
          </a:stretch>
        </p:blipFill>
        <p:spPr>
          <a:xfrm>
            <a:off x="8126398" y="2405607"/>
            <a:ext cx="3607429" cy="3389838"/>
          </a:xfrm>
          <a:prstGeom prst="rect">
            <a:avLst/>
          </a:prstGeom>
        </p:spPr>
      </p:pic>
      <p:pic>
        <p:nvPicPr>
          <p:cNvPr id="28" name="Picture 27">
            <a:extLst>
              <a:ext uri="{FF2B5EF4-FFF2-40B4-BE49-F238E27FC236}">
                <a16:creationId xmlns:a16="http://schemas.microsoft.com/office/drawing/2014/main" id="{6B355F48-75C8-4A45-ACB3-16C5EECD624B}"/>
              </a:ext>
            </a:extLst>
          </p:cNvPr>
          <p:cNvPicPr>
            <a:picLocks noChangeAspect="1"/>
          </p:cNvPicPr>
          <p:nvPr/>
        </p:nvPicPr>
        <p:blipFill>
          <a:blip r:embed="rId5"/>
          <a:stretch>
            <a:fillRect/>
          </a:stretch>
        </p:blipFill>
        <p:spPr>
          <a:xfrm>
            <a:off x="4277639" y="2055476"/>
            <a:ext cx="3609803" cy="2768081"/>
          </a:xfrm>
          <a:prstGeom prst="rect">
            <a:avLst/>
          </a:prstGeom>
        </p:spPr>
      </p:pic>
      <p:sp>
        <p:nvSpPr>
          <p:cNvPr id="30" name="Rectangle 29">
            <a:extLst>
              <a:ext uri="{FF2B5EF4-FFF2-40B4-BE49-F238E27FC236}">
                <a16:creationId xmlns:a16="http://schemas.microsoft.com/office/drawing/2014/main" id="{804FC69E-8C98-48E5-87FE-3176F03D5DD1}"/>
              </a:ext>
            </a:extLst>
          </p:cNvPr>
          <p:cNvSpPr/>
          <p:nvPr/>
        </p:nvSpPr>
        <p:spPr>
          <a:xfrm>
            <a:off x="4322048" y="2044075"/>
            <a:ext cx="3609802" cy="375137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dirty="0">
                <a:latin typeface="Calibri Light" panose="020F0302020204030204" pitchFamily="34" charset="0"/>
                <a:cs typeface="Calibri Light" panose="020F0302020204030204" pitchFamily="34" charset="0"/>
              </a:rPr>
              <a:t>Eiendeler</a:t>
            </a:r>
          </a:p>
          <a:p>
            <a:pPr algn="ctr"/>
            <a:endParaRPr lang="nb-NO" sz="3600" dirty="0">
              <a:latin typeface="Calibri Light" panose="020F0302020204030204" pitchFamily="34" charset="0"/>
              <a:cs typeface="Calibri Light" panose="020F0302020204030204" pitchFamily="34" charset="0"/>
            </a:endParaRPr>
          </a:p>
        </p:txBody>
      </p:sp>
      <p:sp>
        <p:nvSpPr>
          <p:cNvPr id="31" name="Rectangle 30">
            <a:extLst>
              <a:ext uri="{FF2B5EF4-FFF2-40B4-BE49-F238E27FC236}">
                <a16:creationId xmlns:a16="http://schemas.microsoft.com/office/drawing/2014/main" id="{AC77BE5A-167C-47B7-8546-27EA961DD364}"/>
              </a:ext>
            </a:extLst>
          </p:cNvPr>
          <p:cNvSpPr/>
          <p:nvPr/>
        </p:nvSpPr>
        <p:spPr>
          <a:xfrm>
            <a:off x="8091605" y="3439516"/>
            <a:ext cx="3609802" cy="2355929"/>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dirty="0">
                <a:latin typeface="Calibri Light" panose="020F0302020204030204" pitchFamily="34" charset="0"/>
                <a:cs typeface="Calibri Light" panose="020F0302020204030204" pitchFamily="34" charset="0"/>
              </a:rPr>
              <a:t>Gjeld</a:t>
            </a:r>
          </a:p>
          <a:p>
            <a:pPr algn="ctr"/>
            <a:endParaRPr lang="nb-NO" sz="3600" dirty="0">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B7176740-D120-46BE-BF4F-5CE0184F6D09}"/>
              </a:ext>
            </a:extLst>
          </p:cNvPr>
          <p:cNvSpPr/>
          <p:nvPr/>
        </p:nvSpPr>
        <p:spPr>
          <a:xfrm>
            <a:off x="8091605" y="2044075"/>
            <a:ext cx="3609802" cy="1371589"/>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000" dirty="0">
              <a:latin typeface="Calibri Light" panose="020F0302020204030204" pitchFamily="34" charset="0"/>
              <a:cs typeface="Calibri Light" panose="020F0302020204030204" pitchFamily="34" charset="0"/>
            </a:endParaRPr>
          </a:p>
          <a:p>
            <a:pPr algn="ctr"/>
            <a:r>
              <a:rPr lang="nb-NO" sz="4000" dirty="0">
                <a:latin typeface="Calibri Light" panose="020F0302020204030204" pitchFamily="34" charset="0"/>
                <a:cs typeface="Calibri Light" panose="020F0302020204030204" pitchFamily="34" charset="0"/>
              </a:rPr>
              <a:t>Egenkapital</a:t>
            </a:r>
          </a:p>
          <a:p>
            <a:pPr algn="ctr"/>
            <a:endParaRPr lang="nb-NO" sz="3600" dirty="0">
              <a:latin typeface="Calibri Light" panose="020F0302020204030204" pitchFamily="34" charset="0"/>
              <a:cs typeface="Calibri Light" panose="020F0302020204030204" pitchFamily="34" charset="0"/>
            </a:endParaRPr>
          </a:p>
        </p:txBody>
      </p:sp>
      <p:sp>
        <p:nvSpPr>
          <p:cNvPr id="33" name="Rectangle 32">
            <a:extLst>
              <a:ext uri="{FF2B5EF4-FFF2-40B4-BE49-F238E27FC236}">
                <a16:creationId xmlns:a16="http://schemas.microsoft.com/office/drawing/2014/main" id="{AABCB012-AE90-429D-A2D7-5D22C1A117B8}"/>
              </a:ext>
            </a:extLst>
          </p:cNvPr>
          <p:cNvSpPr/>
          <p:nvPr/>
        </p:nvSpPr>
        <p:spPr>
          <a:xfrm>
            <a:off x="449467" y="2046304"/>
            <a:ext cx="3375067" cy="4036101"/>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nb-NO" sz="4000" dirty="0">
                <a:latin typeface="Calibri Light" panose="020F0302020204030204" pitchFamily="34" charset="0"/>
                <a:cs typeface="Calibri Light" panose="020F0302020204030204" pitchFamily="34" charset="0"/>
              </a:rPr>
              <a:t>Inntekter</a:t>
            </a:r>
          </a:p>
          <a:p>
            <a:r>
              <a:rPr lang="nb-NO" sz="4000" u="sng" dirty="0">
                <a:latin typeface="Calibri Light" panose="020F0302020204030204" pitchFamily="34" charset="0"/>
                <a:cs typeface="Calibri Light" panose="020F0302020204030204" pitchFamily="34" charset="0"/>
              </a:rPr>
              <a:t>- kostnader</a:t>
            </a:r>
          </a:p>
          <a:p>
            <a:r>
              <a:rPr lang="nb-NO" sz="3600" u="sng" dirty="0">
                <a:latin typeface="Calibri Light" panose="020F0302020204030204" pitchFamily="34" charset="0"/>
                <a:cs typeface="Calibri Light" panose="020F0302020204030204" pitchFamily="34" charset="0"/>
              </a:rPr>
              <a:t>= resultat</a:t>
            </a:r>
          </a:p>
          <a:p>
            <a:endParaRPr lang="nb-NO" sz="3600" dirty="0">
              <a:latin typeface="Calibri Light" panose="020F0302020204030204" pitchFamily="34" charset="0"/>
              <a:cs typeface="Calibri Light" panose="020F0302020204030204" pitchFamily="34" charset="0"/>
            </a:endParaRPr>
          </a:p>
        </p:txBody>
      </p:sp>
      <p:sp>
        <p:nvSpPr>
          <p:cNvPr id="35" name="Rectangle 34">
            <a:extLst>
              <a:ext uri="{FF2B5EF4-FFF2-40B4-BE49-F238E27FC236}">
                <a16:creationId xmlns:a16="http://schemas.microsoft.com/office/drawing/2014/main" id="{EF001CE2-E00A-4287-AB4A-FDFBB7CFA8A4}"/>
              </a:ext>
            </a:extLst>
          </p:cNvPr>
          <p:cNvSpPr/>
          <p:nvPr/>
        </p:nvSpPr>
        <p:spPr>
          <a:xfrm>
            <a:off x="452767" y="1242460"/>
            <a:ext cx="3373578" cy="63535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600" dirty="0">
                <a:latin typeface="Calibri Light" panose="020F0302020204030204" pitchFamily="34" charset="0"/>
                <a:cs typeface="Calibri Light" panose="020F0302020204030204" pitchFamily="34" charset="0"/>
              </a:rPr>
              <a:t>RESULTATREGNSKAPET</a:t>
            </a:r>
          </a:p>
        </p:txBody>
      </p:sp>
      <p:sp>
        <p:nvSpPr>
          <p:cNvPr id="36" name="Rectangle 35">
            <a:extLst>
              <a:ext uri="{FF2B5EF4-FFF2-40B4-BE49-F238E27FC236}">
                <a16:creationId xmlns:a16="http://schemas.microsoft.com/office/drawing/2014/main" id="{47175CA9-EC67-41C1-977A-DF5C06A29769}"/>
              </a:ext>
            </a:extLst>
          </p:cNvPr>
          <p:cNvSpPr/>
          <p:nvPr/>
        </p:nvSpPr>
        <p:spPr>
          <a:xfrm>
            <a:off x="6312024" y="1225200"/>
            <a:ext cx="3373578" cy="63535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600" dirty="0">
                <a:latin typeface="Calibri Light" panose="020F0302020204030204" pitchFamily="34" charset="0"/>
                <a:cs typeface="Calibri Light" panose="020F0302020204030204" pitchFamily="34" charset="0"/>
              </a:rPr>
              <a:t>BALANSEREGNSKAPET</a:t>
            </a:r>
          </a:p>
        </p:txBody>
      </p:sp>
      <p:pic>
        <p:nvPicPr>
          <p:cNvPr id="6" name="Picture 5">
            <a:extLst>
              <a:ext uri="{FF2B5EF4-FFF2-40B4-BE49-F238E27FC236}">
                <a16:creationId xmlns:a16="http://schemas.microsoft.com/office/drawing/2014/main" id="{5803E673-2334-3E9C-DA13-35F3FB1F67C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876547" y="260648"/>
            <a:ext cx="791212" cy="771565"/>
          </a:xfrm>
          <a:prstGeom prst="rect">
            <a:avLst/>
          </a:prstGeom>
        </p:spPr>
      </p:pic>
      <p:sp>
        <p:nvSpPr>
          <p:cNvPr id="7" name="Footer Placeholder 8">
            <a:extLst>
              <a:ext uri="{FF2B5EF4-FFF2-40B4-BE49-F238E27FC236}">
                <a16:creationId xmlns:a16="http://schemas.microsoft.com/office/drawing/2014/main" id="{531D478E-318C-8DD5-7C5E-3B6F250EDB4B}"/>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8" name="Slide Number Placeholder 9">
            <a:extLst>
              <a:ext uri="{FF2B5EF4-FFF2-40B4-BE49-F238E27FC236}">
                <a16:creationId xmlns:a16="http://schemas.microsoft.com/office/drawing/2014/main" id="{B1D7E717-9703-32DE-1CF8-5A1635E704E3}"/>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20</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16849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3"/>
                                        </p:tgtEl>
                                        <p:attrNameLst>
                                          <p:attrName>ppt_x</p:attrName>
                                        </p:attrNameLst>
                                      </p:cBhvr>
                                      <p:tavLst>
                                        <p:tav tm="0">
                                          <p:val>
                                            <p:strVal val="ppt_x"/>
                                          </p:val>
                                        </p:tav>
                                        <p:tav tm="100000">
                                          <p:val>
                                            <p:strVal val="ppt_x"/>
                                          </p:val>
                                        </p:tav>
                                      </p:tavLst>
                                    </p:anim>
                                    <p:anim calcmode="lin" valueType="num">
                                      <p:cBhvr additive="base">
                                        <p:cTn id="61" dur="500"/>
                                        <p:tgtEl>
                                          <p:spTgt spid="33"/>
                                        </p:tgtEl>
                                        <p:attrNameLst>
                                          <p:attrName>ppt_y</p:attrName>
                                        </p:attrNameLst>
                                      </p:cBhvr>
                                      <p:tavLst>
                                        <p:tav tm="0">
                                          <p:val>
                                            <p:strVal val="ppt_y"/>
                                          </p:val>
                                        </p:tav>
                                        <p:tav tm="100000">
                                          <p:val>
                                            <p:strVal val="1+ppt_h/2"/>
                                          </p:val>
                                        </p:tav>
                                      </p:tavLst>
                                    </p:anim>
                                    <p:set>
                                      <p:cBhvr>
                                        <p:cTn id="62" dur="1" fill="hold">
                                          <p:stCondLst>
                                            <p:cond delay="499"/>
                                          </p:stCondLst>
                                        </p:cTn>
                                        <p:tgtEl>
                                          <p:spTgt spid="3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30"/>
                                        </p:tgtEl>
                                        <p:attrNameLst>
                                          <p:attrName>ppt_x</p:attrName>
                                        </p:attrNameLst>
                                      </p:cBhvr>
                                      <p:tavLst>
                                        <p:tav tm="0">
                                          <p:val>
                                            <p:strVal val="ppt_x"/>
                                          </p:val>
                                        </p:tav>
                                        <p:tav tm="100000">
                                          <p:val>
                                            <p:strVal val="ppt_x"/>
                                          </p:val>
                                        </p:tav>
                                      </p:tavLst>
                                    </p:anim>
                                    <p:anim calcmode="lin" valueType="num">
                                      <p:cBhvr additive="base">
                                        <p:cTn id="74" dur="500"/>
                                        <p:tgtEl>
                                          <p:spTgt spid="30"/>
                                        </p:tgtEl>
                                        <p:attrNameLst>
                                          <p:attrName>ppt_y</p:attrName>
                                        </p:attrNameLst>
                                      </p:cBhvr>
                                      <p:tavLst>
                                        <p:tav tm="0">
                                          <p:val>
                                            <p:strVal val="ppt_y"/>
                                          </p:val>
                                        </p:tav>
                                        <p:tav tm="100000">
                                          <p:val>
                                            <p:strVal val="1+ppt_h/2"/>
                                          </p:val>
                                        </p:tav>
                                      </p:tavLst>
                                    </p:anim>
                                    <p:set>
                                      <p:cBhvr>
                                        <p:cTn id="75" dur="1" fill="hold">
                                          <p:stCondLst>
                                            <p:cond delay="499"/>
                                          </p:stCondLst>
                                        </p:cTn>
                                        <p:tgtEl>
                                          <p:spTgt spid="3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31"/>
                                        </p:tgtEl>
                                        <p:attrNameLst>
                                          <p:attrName>ppt_x</p:attrName>
                                        </p:attrNameLst>
                                      </p:cBhvr>
                                      <p:tavLst>
                                        <p:tav tm="0">
                                          <p:val>
                                            <p:strVal val="ppt_x"/>
                                          </p:val>
                                        </p:tav>
                                        <p:tav tm="100000">
                                          <p:val>
                                            <p:strVal val="ppt_x"/>
                                          </p:val>
                                        </p:tav>
                                      </p:tavLst>
                                    </p:anim>
                                    <p:anim calcmode="lin" valueType="num">
                                      <p:cBhvr additive="base">
                                        <p:cTn id="87" dur="500"/>
                                        <p:tgtEl>
                                          <p:spTgt spid="31"/>
                                        </p:tgtEl>
                                        <p:attrNameLst>
                                          <p:attrName>ppt_y</p:attrName>
                                        </p:attrNameLst>
                                      </p:cBhvr>
                                      <p:tavLst>
                                        <p:tav tm="0">
                                          <p:val>
                                            <p:strVal val="ppt_y"/>
                                          </p:val>
                                        </p:tav>
                                        <p:tav tm="100000">
                                          <p:val>
                                            <p:strVal val="1+ppt_h/2"/>
                                          </p:val>
                                        </p:tav>
                                      </p:tavLst>
                                    </p:anim>
                                    <p:set>
                                      <p:cBhvr>
                                        <p:cTn id="88" dur="1" fill="hold">
                                          <p:stCondLst>
                                            <p:cond delay="499"/>
                                          </p:stCondLst>
                                        </p:cTn>
                                        <p:tgtEl>
                                          <p:spTgt spid="31"/>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32"/>
                                        </p:tgtEl>
                                        <p:attrNameLst>
                                          <p:attrName>ppt_x</p:attrName>
                                        </p:attrNameLst>
                                      </p:cBhvr>
                                      <p:tavLst>
                                        <p:tav tm="0">
                                          <p:val>
                                            <p:strVal val="ppt_x"/>
                                          </p:val>
                                        </p:tav>
                                        <p:tav tm="100000">
                                          <p:val>
                                            <p:strVal val="ppt_x"/>
                                          </p:val>
                                        </p:tav>
                                      </p:tavLst>
                                    </p:anim>
                                    <p:anim calcmode="lin" valueType="num">
                                      <p:cBhvr additive="base">
                                        <p:cTn id="91" dur="500"/>
                                        <p:tgtEl>
                                          <p:spTgt spid="32"/>
                                        </p:tgtEl>
                                        <p:attrNameLst>
                                          <p:attrName>ppt_y</p:attrName>
                                        </p:attrNameLst>
                                      </p:cBhvr>
                                      <p:tavLst>
                                        <p:tav tm="0">
                                          <p:val>
                                            <p:strVal val="ppt_y"/>
                                          </p:val>
                                        </p:tav>
                                        <p:tav tm="100000">
                                          <p:val>
                                            <p:strVal val="1+ppt_h/2"/>
                                          </p:val>
                                        </p:tav>
                                      </p:tavLst>
                                    </p:anim>
                                    <p:set>
                                      <p:cBhvr>
                                        <p:cTn id="92" dur="1" fill="hold">
                                          <p:stCondLst>
                                            <p:cond delay="499"/>
                                          </p:stCondLst>
                                        </p:cTn>
                                        <p:tgtEl>
                                          <p:spTgt spid="3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8B6155-89B5-4F88-A338-7D6FC818173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76547" y="260648"/>
            <a:ext cx="791212" cy="771565"/>
          </a:xfrm>
          <a:prstGeom prst="rect">
            <a:avLst/>
          </a:prstGeom>
        </p:spPr>
      </p:pic>
      <p:pic>
        <p:nvPicPr>
          <p:cNvPr id="3" name="Picture 2">
            <a:extLst>
              <a:ext uri="{FF2B5EF4-FFF2-40B4-BE49-F238E27FC236}">
                <a16:creationId xmlns:a16="http://schemas.microsoft.com/office/drawing/2014/main" id="{83B1E26D-41A6-46B1-99BB-137DB4133E9B}"/>
              </a:ext>
            </a:extLst>
          </p:cNvPr>
          <p:cNvPicPr>
            <a:picLocks noChangeAspect="1"/>
          </p:cNvPicPr>
          <p:nvPr/>
        </p:nvPicPr>
        <p:blipFill>
          <a:blip r:embed="rId3"/>
          <a:stretch>
            <a:fillRect/>
          </a:stretch>
        </p:blipFill>
        <p:spPr>
          <a:xfrm>
            <a:off x="263352" y="245337"/>
            <a:ext cx="7146757" cy="5904656"/>
          </a:xfrm>
          <a:prstGeom prst="rect">
            <a:avLst/>
          </a:prstGeom>
        </p:spPr>
      </p:pic>
      <p:sp>
        <p:nvSpPr>
          <p:cNvPr id="9" name="Tittel 1">
            <a:extLst>
              <a:ext uri="{FF2B5EF4-FFF2-40B4-BE49-F238E27FC236}">
                <a16:creationId xmlns:a16="http://schemas.microsoft.com/office/drawing/2014/main" id="{116BE7B0-2EB7-46C3-A682-AF4AF1CDAB1C}"/>
              </a:ext>
            </a:extLst>
          </p:cNvPr>
          <p:cNvSpPr txBox="1">
            <a:spLocks/>
          </p:cNvSpPr>
          <p:nvPr/>
        </p:nvSpPr>
        <p:spPr>
          <a:xfrm>
            <a:off x="7744045" y="1575230"/>
            <a:ext cx="3987583" cy="1089529"/>
          </a:xfrm>
          <a:prstGeom prst="rect">
            <a:avLst/>
          </a:prstGeom>
        </p:spPr>
        <p:txBody>
          <a:bodyPr vert="horz" wrap="square" lIns="91440" tIns="45720" rIns="91440" bIns="45720" rtlCol="0" anchor="ctr">
            <a:spAutoFit/>
          </a:bodyPr>
          <a:lstStyle>
            <a:defPPr>
              <a:defRPr lang="nb-NO"/>
            </a:defPPr>
            <a:lvl1pPr>
              <a:lnSpc>
                <a:spcPct val="90000"/>
              </a:lnSpc>
              <a:spcBef>
                <a:spcPct val="0"/>
              </a:spcBef>
              <a:defRPr sz="3200">
                <a:solidFill>
                  <a:srgbClr val="203864"/>
                </a:solidFill>
                <a:latin typeface="Calibri Light" panose="020F0302020204030204" pitchFamily="34" charset="0"/>
                <a:ea typeface="+mj-ea"/>
                <a:cs typeface="Calibri Light" panose="020F0302020204030204" pitchFamily="34" charset="0"/>
              </a:defRPr>
            </a:lvl1pPr>
          </a:lstStyle>
          <a:p>
            <a:r>
              <a:rPr lang="nb-NO" sz="2400" dirty="0"/>
              <a:t>Balanselikningen; den mest fundamentale sammenhengen i regnskapsfaget</a:t>
            </a:r>
            <a:endParaRPr lang="en-GB" sz="2400" dirty="0"/>
          </a:p>
        </p:txBody>
      </p:sp>
      <p:sp>
        <p:nvSpPr>
          <p:cNvPr id="10" name="Title 5">
            <a:extLst>
              <a:ext uri="{FF2B5EF4-FFF2-40B4-BE49-F238E27FC236}">
                <a16:creationId xmlns:a16="http://schemas.microsoft.com/office/drawing/2014/main" id="{38F94D4B-AF7A-47AC-B9AB-598F36CF19E7}"/>
              </a:ext>
            </a:extLst>
          </p:cNvPr>
          <p:cNvSpPr txBox="1">
            <a:spLocks/>
          </p:cNvSpPr>
          <p:nvPr/>
        </p:nvSpPr>
        <p:spPr>
          <a:xfrm>
            <a:off x="7872551" y="3007760"/>
            <a:ext cx="2182151" cy="424732"/>
          </a:xfrm>
          <a:prstGeom prst="rect">
            <a:avLst/>
          </a:prstGeom>
        </p:spPr>
        <p:txBody>
          <a:bodyPr vert="horz" wrap="square" lIns="91440" tIns="45720" rIns="91440" bIns="45720" rtlCol="0" anchor="ctr">
            <a:spAutoFit/>
          </a:bodyPr>
          <a:lstStyle>
            <a:defPPr>
              <a:defRPr lang="nb-NO"/>
            </a:defPPr>
            <a:lvl1pPr>
              <a:lnSpc>
                <a:spcPct val="90000"/>
              </a:lnSpc>
              <a:spcBef>
                <a:spcPct val="0"/>
              </a:spcBef>
              <a:defRPr sz="2400">
                <a:solidFill>
                  <a:srgbClr val="203864"/>
                </a:solidFill>
                <a:latin typeface="Calibri Light" panose="020F0302020204030204" pitchFamily="34" charset="0"/>
                <a:ea typeface="+mj-ea"/>
                <a:cs typeface="Calibri Light" panose="020F0302020204030204" pitchFamily="34" charset="0"/>
              </a:defRPr>
            </a:lvl1pPr>
          </a:lstStyle>
          <a:p>
            <a:r>
              <a:rPr lang="nb-NO" b="1" dirty="0"/>
              <a:t>E = EK + G</a:t>
            </a:r>
          </a:p>
        </p:txBody>
      </p:sp>
      <p:sp>
        <p:nvSpPr>
          <p:cNvPr id="13" name="Arrow: Up-Down 12">
            <a:extLst>
              <a:ext uri="{FF2B5EF4-FFF2-40B4-BE49-F238E27FC236}">
                <a16:creationId xmlns:a16="http://schemas.microsoft.com/office/drawing/2014/main" id="{EB513EE4-A19E-4C3D-B9AF-DA9E397CE2F1}"/>
              </a:ext>
            </a:extLst>
          </p:cNvPr>
          <p:cNvSpPr/>
          <p:nvPr/>
        </p:nvSpPr>
        <p:spPr>
          <a:xfrm rot="5400000">
            <a:off x="9571016" y="2818232"/>
            <a:ext cx="278668" cy="803788"/>
          </a:xfrm>
          <a:prstGeom prst="upDownArrow">
            <a:avLst/>
          </a:prstGeom>
          <a:solidFill>
            <a:schemeClr val="bg1"/>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solidFill>
              <a:latin typeface="Calibri Light" panose="020F0302020204030204" pitchFamily="34" charset="0"/>
              <a:cs typeface="Calibri Light" panose="020F0302020204030204" pitchFamily="34" charset="0"/>
            </a:endParaRPr>
          </a:p>
        </p:txBody>
      </p:sp>
      <p:sp>
        <p:nvSpPr>
          <p:cNvPr id="14" name="Title 5">
            <a:extLst>
              <a:ext uri="{FF2B5EF4-FFF2-40B4-BE49-F238E27FC236}">
                <a16:creationId xmlns:a16="http://schemas.microsoft.com/office/drawing/2014/main" id="{9A9BC28E-129D-4C3D-AAA2-90394D8BBB2C}"/>
              </a:ext>
            </a:extLst>
          </p:cNvPr>
          <p:cNvSpPr txBox="1">
            <a:spLocks/>
          </p:cNvSpPr>
          <p:nvPr/>
        </p:nvSpPr>
        <p:spPr>
          <a:xfrm>
            <a:off x="10169785" y="3007760"/>
            <a:ext cx="1625650" cy="424732"/>
          </a:xfrm>
          <a:prstGeom prst="rect">
            <a:avLst/>
          </a:prstGeom>
        </p:spPr>
        <p:txBody>
          <a:bodyPr vert="horz" wrap="square" lIns="91440" tIns="45720" rIns="91440" bIns="45720" rtlCol="0" anchor="ctr">
            <a:spAutoFit/>
          </a:bodyPr>
          <a:lstStyle>
            <a:defPPr>
              <a:defRPr lang="nb-NO"/>
            </a:defPPr>
            <a:lvl1pPr>
              <a:lnSpc>
                <a:spcPct val="90000"/>
              </a:lnSpc>
              <a:spcBef>
                <a:spcPct val="0"/>
              </a:spcBef>
              <a:defRPr sz="2400">
                <a:solidFill>
                  <a:srgbClr val="203864"/>
                </a:solidFill>
                <a:latin typeface="Calibri Light" panose="020F0302020204030204" pitchFamily="34" charset="0"/>
                <a:ea typeface="+mj-ea"/>
                <a:cs typeface="Calibri Light" panose="020F0302020204030204" pitchFamily="34" charset="0"/>
              </a:defRPr>
            </a:lvl1pPr>
          </a:lstStyle>
          <a:p>
            <a:r>
              <a:rPr lang="nb-NO" b="1" u="sng" dirty="0"/>
              <a:t>EK = E - G</a:t>
            </a:r>
          </a:p>
        </p:txBody>
      </p:sp>
      <p:sp>
        <p:nvSpPr>
          <p:cNvPr id="15" name="Rectangle 14">
            <a:extLst>
              <a:ext uri="{FF2B5EF4-FFF2-40B4-BE49-F238E27FC236}">
                <a16:creationId xmlns:a16="http://schemas.microsoft.com/office/drawing/2014/main" id="{36EE7F73-EDCB-48D4-99DA-698857CA5F4F}"/>
              </a:ext>
            </a:extLst>
          </p:cNvPr>
          <p:cNvSpPr/>
          <p:nvPr/>
        </p:nvSpPr>
        <p:spPr>
          <a:xfrm>
            <a:off x="7744045" y="3533528"/>
            <a:ext cx="1949245" cy="252360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2000" dirty="0">
              <a:solidFill>
                <a:schemeClr val="bg1"/>
              </a:solidFill>
              <a:latin typeface="Minion pro"/>
              <a:cs typeface="Kartika" panose="02020503030404060203" pitchFamily="18" charset="0"/>
            </a:endParaRPr>
          </a:p>
          <a:p>
            <a:pPr marL="36000" algn="ctr">
              <a:spcBef>
                <a:spcPts val="600"/>
              </a:spcBef>
            </a:pPr>
            <a:r>
              <a:rPr lang="nb-NO" sz="2000" dirty="0">
                <a:solidFill>
                  <a:schemeClr val="bg1"/>
                </a:solidFill>
                <a:latin typeface="Minion pro"/>
                <a:cs typeface="Kartika" panose="02020503030404060203" pitchFamily="18" charset="0"/>
              </a:rPr>
              <a:t>Eiendeler (E)</a:t>
            </a:r>
          </a:p>
          <a:p>
            <a:pPr marL="36000" algn="ctr">
              <a:spcBef>
                <a:spcPts val="600"/>
              </a:spcBef>
            </a:pPr>
            <a:endParaRPr lang="nb-NO" sz="300" dirty="0">
              <a:solidFill>
                <a:schemeClr val="bg1"/>
              </a:solidFill>
              <a:latin typeface="Minion pro"/>
              <a:cs typeface="Kartika" panose="02020503030404060203" pitchFamily="18" charset="0"/>
            </a:endParaRPr>
          </a:p>
        </p:txBody>
      </p:sp>
      <p:sp>
        <p:nvSpPr>
          <p:cNvPr id="16" name="Rectangle 15">
            <a:extLst>
              <a:ext uri="{FF2B5EF4-FFF2-40B4-BE49-F238E27FC236}">
                <a16:creationId xmlns:a16="http://schemas.microsoft.com/office/drawing/2014/main" id="{BDB77AFF-198D-43D2-A1BF-B1F78C278EF7}"/>
              </a:ext>
            </a:extLst>
          </p:cNvPr>
          <p:cNvSpPr/>
          <p:nvPr/>
        </p:nvSpPr>
        <p:spPr>
          <a:xfrm>
            <a:off x="9718514" y="3532839"/>
            <a:ext cx="1949245" cy="102600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r>
              <a:rPr lang="nb-NO" sz="2000" dirty="0">
                <a:solidFill>
                  <a:schemeClr val="bg1"/>
                </a:solidFill>
                <a:latin typeface="Minion pro"/>
                <a:cs typeface="Kartika" panose="02020503030404060203" pitchFamily="18" charset="0"/>
              </a:rPr>
              <a:t>Egenkapital (EK)</a:t>
            </a:r>
          </a:p>
          <a:p>
            <a:pPr marL="36000" algn="ctr">
              <a:spcBef>
                <a:spcPts val="600"/>
              </a:spcBef>
            </a:pPr>
            <a:endParaRPr lang="nb-NO" sz="2000" dirty="0">
              <a:solidFill>
                <a:schemeClr val="bg1"/>
              </a:solidFill>
              <a:latin typeface="Minion pro"/>
              <a:cs typeface="Kartika" panose="02020503030404060203" pitchFamily="18" charset="0"/>
            </a:endParaRPr>
          </a:p>
          <a:p>
            <a:pPr marL="36000" algn="ctr">
              <a:spcBef>
                <a:spcPts val="600"/>
              </a:spcBef>
            </a:pPr>
            <a:endParaRPr lang="nb-NO" sz="2000" dirty="0">
              <a:solidFill>
                <a:schemeClr val="bg1"/>
              </a:solidFill>
              <a:latin typeface="Minion pro"/>
              <a:cs typeface="Kartika" panose="02020503030404060203" pitchFamily="18" charset="0"/>
            </a:endParaRPr>
          </a:p>
        </p:txBody>
      </p:sp>
      <p:sp>
        <p:nvSpPr>
          <p:cNvPr id="17" name="Rectangle 16">
            <a:extLst>
              <a:ext uri="{FF2B5EF4-FFF2-40B4-BE49-F238E27FC236}">
                <a16:creationId xmlns:a16="http://schemas.microsoft.com/office/drawing/2014/main" id="{FAD0D7A2-ACFC-4F0B-B1E4-59CBB7D59DE4}"/>
              </a:ext>
            </a:extLst>
          </p:cNvPr>
          <p:cNvSpPr/>
          <p:nvPr/>
        </p:nvSpPr>
        <p:spPr>
          <a:xfrm>
            <a:off x="9718514" y="4581128"/>
            <a:ext cx="1949245" cy="147600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200" dirty="0">
              <a:solidFill>
                <a:schemeClr val="bg1"/>
              </a:solidFill>
              <a:latin typeface="Minion pro"/>
              <a:cs typeface="Kartika" panose="02020503030404060203" pitchFamily="18" charset="0"/>
            </a:endParaRPr>
          </a:p>
          <a:p>
            <a:pPr marL="36000" algn="ctr">
              <a:spcBef>
                <a:spcPts val="600"/>
              </a:spcBef>
            </a:pPr>
            <a:r>
              <a:rPr lang="nb-NO" sz="2000" dirty="0">
                <a:solidFill>
                  <a:schemeClr val="bg1"/>
                </a:solidFill>
                <a:latin typeface="Minion pro"/>
                <a:cs typeface="Kartika" panose="02020503030404060203" pitchFamily="18" charset="0"/>
              </a:rPr>
              <a:t>Gjeld (G)</a:t>
            </a:r>
          </a:p>
          <a:p>
            <a:pPr marL="36000" algn="ctr">
              <a:spcBef>
                <a:spcPts val="600"/>
              </a:spcBef>
            </a:pPr>
            <a:endParaRPr lang="nb-NO" sz="2000" dirty="0">
              <a:solidFill>
                <a:schemeClr val="bg1"/>
              </a:solidFill>
              <a:latin typeface="Minion pro"/>
              <a:cs typeface="Kartika" panose="02020503030404060203" pitchFamily="18" charset="0"/>
            </a:endParaRPr>
          </a:p>
          <a:p>
            <a:pPr marL="36000" algn="ctr">
              <a:spcBef>
                <a:spcPts val="600"/>
              </a:spcBef>
            </a:pPr>
            <a:endParaRPr lang="nb-NO" sz="2000" dirty="0">
              <a:solidFill>
                <a:schemeClr val="bg1"/>
              </a:solidFill>
              <a:latin typeface="Minion pro"/>
              <a:cs typeface="Kartika" panose="02020503030404060203" pitchFamily="18" charset="0"/>
            </a:endParaRPr>
          </a:p>
        </p:txBody>
      </p:sp>
      <p:sp>
        <p:nvSpPr>
          <p:cNvPr id="18" name="Rectangle 17">
            <a:extLst>
              <a:ext uri="{FF2B5EF4-FFF2-40B4-BE49-F238E27FC236}">
                <a16:creationId xmlns:a16="http://schemas.microsoft.com/office/drawing/2014/main" id="{E9AF8A1E-BD37-4FDB-A7FB-935DCACFDC18}"/>
              </a:ext>
            </a:extLst>
          </p:cNvPr>
          <p:cNvSpPr/>
          <p:nvPr/>
        </p:nvSpPr>
        <p:spPr>
          <a:xfrm>
            <a:off x="7744043" y="4938629"/>
            <a:ext cx="1949245" cy="591439"/>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latin typeface="Calibri Light" panose="020F0302020204030204" pitchFamily="34" charset="0"/>
                <a:cs typeface="Calibri Light" panose="020F0302020204030204" pitchFamily="34" charset="0"/>
              </a:rPr>
              <a:t>10 025</a:t>
            </a:r>
          </a:p>
        </p:txBody>
      </p:sp>
      <p:sp>
        <p:nvSpPr>
          <p:cNvPr id="19" name="Rectangle 18">
            <a:extLst>
              <a:ext uri="{FF2B5EF4-FFF2-40B4-BE49-F238E27FC236}">
                <a16:creationId xmlns:a16="http://schemas.microsoft.com/office/drawing/2014/main" id="{133777DE-57C9-42A0-A7DB-E94F723693C5}"/>
              </a:ext>
            </a:extLst>
          </p:cNvPr>
          <p:cNvSpPr/>
          <p:nvPr/>
        </p:nvSpPr>
        <p:spPr>
          <a:xfrm>
            <a:off x="9718514" y="5234348"/>
            <a:ext cx="1949243" cy="591439"/>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algn="ctr">
              <a:spcBef>
                <a:spcPts val="600"/>
              </a:spcBef>
            </a:pPr>
            <a:r>
              <a:rPr lang="nb-NO" sz="2000" dirty="0">
                <a:latin typeface="Calibri Light" panose="020F0302020204030204" pitchFamily="34" charset="0"/>
                <a:cs typeface="Calibri Light" panose="020F0302020204030204" pitchFamily="34" charset="0"/>
              </a:rPr>
              <a:t>5 950</a:t>
            </a:r>
          </a:p>
        </p:txBody>
      </p:sp>
      <p:sp>
        <p:nvSpPr>
          <p:cNvPr id="20" name="Rectangle 19">
            <a:extLst>
              <a:ext uri="{FF2B5EF4-FFF2-40B4-BE49-F238E27FC236}">
                <a16:creationId xmlns:a16="http://schemas.microsoft.com/office/drawing/2014/main" id="{0077B927-11C7-4E5D-B309-CC7ED2133E3C}"/>
              </a:ext>
            </a:extLst>
          </p:cNvPr>
          <p:cNvSpPr/>
          <p:nvPr/>
        </p:nvSpPr>
        <p:spPr>
          <a:xfrm>
            <a:off x="9718515" y="3997704"/>
            <a:ext cx="1949244" cy="444043"/>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algn="ctr">
              <a:spcBef>
                <a:spcPts val="600"/>
              </a:spcBef>
            </a:pPr>
            <a:r>
              <a:rPr lang="nb-NO" sz="2000" dirty="0">
                <a:latin typeface="Calibri Light" panose="020F0302020204030204" pitchFamily="34" charset="0"/>
                <a:cs typeface="Calibri Light" panose="020F0302020204030204" pitchFamily="34" charset="0"/>
              </a:rPr>
              <a:t>4 075</a:t>
            </a:r>
          </a:p>
        </p:txBody>
      </p:sp>
      <p:sp>
        <p:nvSpPr>
          <p:cNvPr id="4" name="Circle: Hollow 3">
            <a:extLst>
              <a:ext uri="{FF2B5EF4-FFF2-40B4-BE49-F238E27FC236}">
                <a16:creationId xmlns:a16="http://schemas.microsoft.com/office/drawing/2014/main" id="{9FFC963E-007E-4C5E-9156-30B3778C59C0}"/>
              </a:ext>
            </a:extLst>
          </p:cNvPr>
          <p:cNvSpPr/>
          <p:nvPr/>
        </p:nvSpPr>
        <p:spPr>
          <a:xfrm>
            <a:off x="2567608" y="2664759"/>
            <a:ext cx="576064" cy="343001"/>
          </a:xfrm>
          <a:prstGeom prst="donut">
            <a:avLst>
              <a:gd name="adj" fmla="val 6615"/>
            </a:avLst>
          </a:prstGeom>
          <a:ln>
            <a:solidFill>
              <a:srgbClr val="5E8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Circle: Hollow 20">
            <a:extLst>
              <a:ext uri="{FF2B5EF4-FFF2-40B4-BE49-F238E27FC236}">
                <a16:creationId xmlns:a16="http://schemas.microsoft.com/office/drawing/2014/main" id="{A0C59343-89B6-4395-B476-8746A4FB1CA3}"/>
              </a:ext>
            </a:extLst>
          </p:cNvPr>
          <p:cNvSpPr/>
          <p:nvPr/>
        </p:nvSpPr>
        <p:spPr>
          <a:xfrm>
            <a:off x="2595464" y="3559859"/>
            <a:ext cx="576064" cy="343001"/>
          </a:xfrm>
          <a:prstGeom prst="donut">
            <a:avLst>
              <a:gd name="adj" fmla="val 6615"/>
            </a:avLst>
          </a:prstGeom>
          <a:ln>
            <a:solidFill>
              <a:srgbClr val="5E8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ircle: Hollow 21">
            <a:extLst>
              <a:ext uri="{FF2B5EF4-FFF2-40B4-BE49-F238E27FC236}">
                <a16:creationId xmlns:a16="http://schemas.microsoft.com/office/drawing/2014/main" id="{1ACC709F-9F4C-4F4B-833B-59CDBCF787FB}"/>
              </a:ext>
            </a:extLst>
          </p:cNvPr>
          <p:cNvSpPr/>
          <p:nvPr/>
        </p:nvSpPr>
        <p:spPr>
          <a:xfrm>
            <a:off x="2597590" y="5589240"/>
            <a:ext cx="576064" cy="343001"/>
          </a:xfrm>
          <a:prstGeom prst="donut">
            <a:avLst>
              <a:gd name="adj" fmla="val 6615"/>
            </a:avLst>
          </a:prstGeom>
          <a:ln>
            <a:solidFill>
              <a:srgbClr val="5E8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Footer Placeholder 8">
            <a:extLst>
              <a:ext uri="{FF2B5EF4-FFF2-40B4-BE49-F238E27FC236}">
                <a16:creationId xmlns:a16="http://schemas.microsoft.com/office/drawing/2014/main" id="{527B96C1-F00D-1148-2D16-D9EE9AE27642}"/>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2F86378E-37B8-E5DA-4E7C-74CF134D6FFA}"/>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21</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231895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75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heel(1)">
                                      <p:cBhvr>
                                        <p:cTn id="60" dur="2000"/>
                                        <p:tgtEl>
                                          <p:spTgt spid="4"/>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heel(1)">
                                      <p:cBhvr>
                                        <p:cTn id="63" dur="20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heel(1)">
                                      <p:cBhvr>
                                        <p:cTn id="68" dur="2000"/>
                                        <p:tgtEl>
                                          <p:spTgt spid="22"/>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heel(1)">
                                      <p:cBhvr>
                                        <p:cTn id="71" dur="20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heel(1)">
                                      <p:cBhvr>
                                        <p:cTn id="76" dur="2000"/>
                                        <p:tgtEl>
                                          <p:spTgt spid="21"/>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heel(1)">
                                      <p:cBhvr>
                                        <p:cTn id="7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4" grpId="0"/>
      <p:bldP spid="15" grpId="0" animBg="1"/>
      <p:bldP spid="16" grpId="0" animBg="1"/>
      <p:bldP spid="17" grpId="0" animBg="1"/>
      <p:bldP spid="18" grpId="0" animBg="1"/>
      <p:bldP spid="19" grpId="0" animBg="1"/>
      <p:bldP spid="20" grpId="0" animBg="1"/>
      <p:bldP spid="4"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a:spLocks noGrp="1"/>
          </p:cNvSpPr>
          <p:nvPr>
            <p:ph type="title"/>
          </p:nvPr>
        </p:nvSpPr>
        <p:spPr>
          <a:xfrm>
            <a:off x="479376" y="178769"/>
            <a:ext cx="9192344" cy="701731"/>
          </a:xfrm>
        </p:spPr>
        <p:txBody>
          <a:bodyPr vert="horz" wrap="square" lIns="91440" tIns="45720" rIns="91440" bIns="45720" rtlCol="0" anchor="ctr">
            <a:spAutoFit/>
          </a:bodyPr>
          <a:lstStyle/>
          <a:p>
            <a:r>
              <a:rPr lang="nb-NO" dirty="0">
                <a:solidFill>
                  <a:srgbClr val="41723A"/>
                </a:solidFill>
                <a:latin typeface="Calibri Light" panose="020F0302020204030204" pitchFamily="34" charset="0"/>
                <a:cs typeface="Calibri Light" panose="020F0302020204030204" pitchFamily="34" charset="0"/>
              </a:rPr>
              <a:t>Balanseoppstillingen</a:t>
            </a:r>
          </a:p>
        </p:txBody>
      </p:sp>
      <p:sp>
        <p:nvSpPr>
          <p:cNvPr id="25" name="Rectangle 24">
            <a:extLst>
              <a:ext uri="{FF2B5EF4-FFF2-40B4-BE49-F238E27FC236}">
                <a16:creationId xmlns:a16="http://schemas.microsoft.com/office/drawing/2014/main" id="{ADDCDB51-690D-4474-9D9F-51F2156C58E8}"/>
              </a:ext>
            </a:extLst>
          </p:cNvPr>
          <p:cNvSpPr/>
          <p:nvPr/>
        </p:nvSpPr>
        <p:spPr>
          <a:xfrm>
            <a:off x="3123531" y="2291520"/>
            <a:ext cx="1446831" cy="1755127"/>
          </a:xfrm>
          <a:prstGeom prst="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nb-NO" sz="1600">
                <a:solidFill>
                  <a:schemeClr val="tx2">
                    <a:lumMod val="95000"/>
                    <a:lumOff val="5000"/>
                  </a:schemeClr>
                </a:solidFill>
                <a:latin typeface="Calibri Light" panose="020F0302020204030204" pitchFamily="34" charset="0"/>
                <a:cs typeface="Calibri Light" panose="020F0302020204030204" pitchFamily="34" charset="0"/>
              </a:rPr>
              <a:t>Anleggsmidler</a:t>
            </a:r>
            <a:endParaRPr lang="nb-NO" sz="1600" b="1">
              <a:solidFill>
                <a:schemeClr val="accent4">
                  <a:lumMod val="50000"/>
                </a:schemeClr>
              </a:solidFill>
              <a:latin typeface="Calibri Light" panose="020F0302020204030204" pitchFamily="34" charset="0"/>
              <a:cs typeface="Calibri Light" panose="020F0302020204030204" pitchFamily="34" charset="0"/>
            </a:endParaRPr>
          </a:p>
        </p:txBody>
      </p:sp>
      <p:sp>
        <p:nvSpPr>
          <p:cNvPr id="26" name="Rectangle 25">
            <a:extLst>
              <a:ext uri="{FF2B5EF4-FFF2-40B4-BE49-F238E27FC236}">
                <a16:creationId xmlns:a16="http://schemas.microsoft.com/office/drawing/2014/main" id="{1AE086F9-3990-48C0-A9E1-EBEC2A3BED87}"/>
              </a:ext>
            </a:extLst>
          </p:cNvPr>
          <p:cNvSpPr/>
          <p:nvPr/>
        </p:nvSpPr>
        <p:spPr>
          <a:xfrm>
            <a:off x="3123531" y="4060216"/>
            <a:ext cx="1446831" cy="1358449"/>
          </a:xfrm>
          <a:prstGeom prst="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nb-NO" sz="1600">
                <a:solidFill>
                  <a:schemeClr val="tx2">
                    <a:lumMod val="95000"/>
                    <a:lumOff val="5000"/>
                  </a:schemeClr>
                </a:solidFill>
                <a:latin typeface="Calibri Light" panose="020F0302020204030204" pitchFamily="34" charset="0"/>
                <a:cs typeface="Calibri Light" panose="020F0302020204030204" pitchFamily="34" charset="0"/>
              </a:rPr>
              <a:t>Omløpsmidler</a:t>
            </a:r>
          </a:p>
        </p:txBody>
      </p:sp>
      <p:sp>
        <p:nvSpPr>
          <p:cNvPr id="27" name="Rectangle 26">
            <a:extLst>
              <a:ext uri="{FF2B5EF4-FFF2-40B4-BE49-F238E27FC236}">
                <a16:creationId xmlns:a16="http://schemas.microsoft.com/office/drawing/2014/main" id="{4FC2244A-9A36-4652-8095-65372BE6BF65}"/>
              </a:ext>
            </a:extLst>
          </p:cNvPr>
          <p:cNvSpPr/>
          <p:nvPr/>
        </p:nvSpPr>
        <p:spPr>
          <a:xfrm>
            <a:off x="3123531" y="1675969"/>
            <a:ext cx="1446831" cy="545062"/>
          </a:xfrm>
          <a:prstGeom prst="rect">
            <a:avLst/>
          </a:prstGeom>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nb-NO" sz="1600" b="1">
                <a:solidFill>
                  <a:schemeClr val="tx2">
                    <a:lumMod val="95000"/>
                    <a:lumOff val="5000"/>
                  </a:schemeClr>
                </a:solidFill>
                <a:latin typeface="Calibri Light" panose="020F0302020204030204" pitchFamily="34" charset="0"/>
                <a:cs typeface="Calibri Light" panose="020F0302020204030204" pitchFamily="34" charset="0"/>
              </a:rPr>
              <a:t>EIENDELER</a:t>
            </a:r>
          </a:p>
        </p:txBody>
      </p:sp>
      <p:sp>
        <p:nvSpPr>
          <p:cNvPr id="28" name="Rectangle 27">
            <a:extLst>
              <a:ext uri="{FF2B5EF4-FFF2-40B4-BE49-F238E27FC236}">
                <a16:creationId xmlns:a16="http://schemas.microsoft.com/office/drawing/2014/main" id="{D3EFF3AC-42CB-4AB9-AE1B-1F02291317A2}"/>
              </a:ext>
            </a:extLst>
          </p:cNvPr>
          <p:cNvSpPr/>
          <p:nvPr/>
        </p:nvSpPr>
        <p:spPr>
          <a:xfrm>
            <a:off x="4570363" y="2291520"/>
            <a:ext cx="1446831" cy="1297973"/>
          </a:xfrm>
          <a:prstGeom prst="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nb-NO" sz="1600" dirty="0">
              <a:solidFill>
                <a:schemeClr val="tx2">
                  <a:lumMod val="95000"/>
                  <a:lumOff val="5000"/>
                </a:schemeClr>
              </a:solidFill>
              <a:latin typeface="Calibri Light" panose="020F0302020204030204" pitchFamily="34" charset="0"/>
              <a:cs typeface="Calibri Light" panose="020F0302020204030204" pitchFamily="34" charset="0"/>
            </a:endParaRPr>
          </a:p>
          <a:p>
            <a:pPr algn="ctr"/>
            <a:r>
              <a:rPr lang="nb-NO" sz="1600" dirty="0">
                <a:solidFill>
                  <a:schemeClr val="tx2">
                    <a:lumMod val="95000"/>
                    <a:lumOff val="5000"/>
                  </a:schemeClr>
                </a:solidFill>
                <a:latin typeface="Calibri Light" panose="020F0302020204030204" pitchFamily="34" charset="0"/>
                <a:cs typeface="Calibri Light" panose="020F0302020204030204" pitchFamily="34" charset="0"/>
              </a:rPr>
              <a:t>Innbetalt aksjekapital + tilbakeholdt overskudd</a:t>
            </a:r>
          </a:p>
          <a:p>
            <a:pPr algn="ctr"/>
            <a:endParaRPr lang="nb-NO" sz="1600" dirty="0">
              <a:solidFill>
                <a:schemeClr val="tx2">
                  <a:lumMod val="95000"/>
                  <a:lumOff val="5000"/>
                </a:schemeClr>
              </a:solidFill>
              <a:latin typeface="Calibri Light" panose="020F0302020204030204" pitchFamily="34" charset="0"/>
              <a:cs typeface="Calibri Light" panose="020F0302020204030204" pitchFamily="34" charset="0"/>
            </a:endParaRPr>
          </a:p>
        </p:txBody>
      </p:sp>
      <p:sp>
        <p:nvSpPr>
          <p:cNvPr id="29" name="Rectangle 28">
            <a:extLst>
              <a:ext uri="{FF2B5EF4-FFF2-40B4-BE49-F238E27FC236}">
                <a16:creationId xmlns:a16="http://schemas.microsoft.com/office/drawing/2014/main" id="{8576B613-76D4-48ED-874E-F416C277A305}"/>
              </a:ext>
            </a:extLst>
          </p:cNvPr>
          <p:cNvSpPr/>
          <p:nvPr/>
        </p:nvSpPr>
        <p:spPr>
          <a:xfrm>
            <a:off x="4568483" y="3589495"/>
            <a:ext cx="1446831" cy="1046818"/>
          </a:xfrm>
          <a:prstGeom prst="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nb-NO" sz="1600">
                <a:solidFill>
                  <a:schemeClr val="tx2">
                    <a:lumMod val="95000"/>
                    <a:lumOff val="5000"/>
                  </a:schemeClr>
                </a:solidFill>
                <a:latin typeface="Calibri Light" panose="020F0302020204030204" pitchFamily="34" charset="0"/>
                <a:cs typeface="Calibri Light" panose="020F0302020204030204" pitchFamily="34" charset="0"/>
              </a:rPr>
              <a:t>Langsiktig gjeld</a:t>
            </a:r>
          </a:p>
          <a:p>
            <a:pPr algn="ctr"/>
            <a:endParaRPr lang="nb-NO" sz="1600">
              <a:solidFill>
                <a:schemeClr val="tx2">
                  <a:lumMod val="95000"/>
                  <a:lumOff val="5000"/>
                </a:schemeClr>
              </a:solidFill>
              <a:latin typeface="Calibri Light" panose="020F0302020204030204" pitchFamily="34" charset="0"/>
              <a:cs typeface="Calibri Light" panose="020F0302020204030204" pitchFamily="34" charset="0"/>
            </a:endParaRPr>
          </a:p>
        </p:txBody>
      </p:sp>
      <p:sp>
        <p:nvSpPr>
          <p:cNvPr id="30" name="Rectangle 29">
            <a:extLst>
              <a:ext uri="{FF2B5EF4-FFF2-40B4-BE49-F238E27FC236}">
                <a16:creationId xmlns:a16="http://schemas.microsoft.com/office/drawing/2014/main" id="{7B82B2CA-794E-44F0-A5A0-E34B0C4A9DFB}"/>
              </a:ext>
            </a:extLst>
          </p:cNvPr>
          <p:cNvSpPr/>
          <p:nvPr/>
        </p:nvSpPr>
        <p:spPr>
          <a:xfrm>
            <a:off x="4570363" y="4649881"/>
            <a:ext cx="1446831" cy="768785"/>
          </a:xfrm>
          <a:prstGeom prst="rect">
            <a:avLst/>
          </a:prstGeom>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nb-NO" sz="1600">
                <a:solidFill>
                  <a:schemeClr val="tx2">
                    <a:lumMod val="95000"/>
                    <a:lumOff val="5000"/>
                  </a:schemeClr>
                </a:solidFill>
                <a:latin typeface="Calibri Light" panose="020F0302020204030204" pitchFamily="34" charset="0"/>
                <a:cs typeface="Calibri Light" panose="020F0302020204030204" pitchFamily="34" charset="0"/>
              </a:rPr>
              <a:t>Kortsiktig gjeld</a:t>
            </a:r>
          </a:p>
        </p:txBody>
      </p:sp>
      <p:sp>
        <p:nvSpPr>
          <p:cNvPr id="31" name="Rectangle 30">
            <a:extLst>
              <a:ext uri="{FF2B5EF4-FFF2-40B4-BE49-F238E27FC236}">
                <a16:creationId xmlns:a16="http://schemas.microsoft.com/office/drawing/2014/main" id="{E1659076-9D4B-4120-9EE4-F5B50AA29EF7}"/>
              </a:ext>
            </a:extLst>
          </p:cNvPr>
          <p:cNvSpPr/>
          <p:nvPr/>
        </p:nvSpPr>
        <p:spPr>
          <a:xfrm>
            <a:off x="4570363" y="1675969"/>
            <a:ext cx="1446831" cy="545062"/>
          </a:xfrm>
          <a:prstGeom prst="rect">
            <a:avLst/>
          </a:prstGeom>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nb-NO" sz="1600" b="1">
                <a:solidFill>
                  <a:schemeClr val="tx2">
                    <a:lumMod val="95000"/>
                    <a:lumOff val="5000"/>
                  </a:schemeClr>
                </a:solidFill>
                <a:latin typeface="Calibri Light" panose="020F0302020204030204" pitchFamily="34" charset="0"/>
                <a:cs typeface="Calibri Light" panose="020F0302020204030204" pitchFamily="34" charset="0"/>
              </a:rPr>
              <a:t>EGENKAPITAL OG GJELD</a:t>
            </a:r>
          </a:p>
        </p:txBody>
      </p:sp>
      <p:sp>
        <p:nvSpPr>
          <p:cNvPr id="32" name="Right Brace 31">
            <a:extLst>
              <a:ext uri="{FF2B5EF4-FFF2-40B4-BE49-F238E27FC236}">
                <a16:creationId xmlns:a16="http://schemas.microsoft.com/office/drawing/2014/main" id="{DE4729E8-EBE2-45B4-8AD5-E80A5CF7F878}"/>
              </a:ext>
            </a:extLst>
          </p:cNvPr>
          <p:cNvSpPr/>
          <p:nvPr/>
        </p:nvSpPr>
        <p:spPr>
          <a:xfrm>
            <a:off x="6092601" y="2291520"/>
            <a:ext cx="288032" cy="1264640"/>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latin typeface="Calibri Light" panose="020F0302020204030204" pitchFamily="34" charset="0"/>
              <a:cs typeface="Calibri Light" panose="020F0302020204030204" pitchFamily="34" charset="0"/>
            </a:endParaRPr>
          </a:p>
        </p:txBody>
      </p:sp>
      <p:sp>
        <p:nvSpPr>
          <p:cNvPr id="33" name="Rectangle 32">
            <a:extLst>
              <a:ext uri="{FF2B5EF4-FFF2-40B4-BE49-F238E27FC236}">
                <a16:creationId xmlns:a16="http://schemas.microsoft.com/office/drawing/2014/main" id="{CDDFFB32-DE95-4B82-87FD-B0AC654B61A9}"/>
              </a:ext>
            </a:extLst>
          </p:cNvPr>
          <p:cNvSpPr/>
          <p:nvPr/>
        </p:nvSpPr>
        <p:spPr>
          <a:xfrm>
            <a:off x="6484678" y="2596431"/>
            <a:ext cx="1794487" cy="646331"/>
          </a:xfrm>
          <a:prstGeom prst="rect">
            <a:avLst/>
          </a:prstGeom>
        </p:spPr>
        <p:txBody>
          <a:bodyPr wrap="square">
            <a:spAutoFit/>
          </a:bodyPr>
          <a:lstStyle/>
          <a:p>
            <a:r>
              <a:rPr lang="nb-NO" dirty="0">
                <a:solidFill>
                  <a:schemeClr val="tx2">
                    <a:lumMod val="95000"/>
                    <a:lumOff val="5000"/>
                  </a:schemeClr>
                </a:solidFill>
                <a:latin typeface="Calibri Light" panose="020F0302020204030204" pitchFamily="34" charset="0"/>
                <a:cs typeface="Calibri Light" panose="020F0302020204030204" pitchFamily="34" charset="0"/>
              </a:rPr>
              <a:t>Egenkapital-finansiering</a:t>
            </a:r>
            <a:endParaRPr lang="nb-NO" b="1" dirty="0">
              <a:solidFill>
                <a:schemeClr val="accent4">
                  <a:lumMod val="50000"/>
                </a:schemeClr>
              </a:solidFill>
              <a:latin typeface="Calibri Light" panose="020F0302020204030204" pitchFamily="34" charset="0"/>
              <a:cs typeface="Calibri Light" panose="020F0302020204030204" pitchFamily="34" charset="0"/>
            </a:endParaRPr>
          </a:p>
        </p:txBody>
      </p:sp>
      <p:sp>
        <p:nvSpPr>
          <p:cNvPr id="34" name="Right Brace 33">
            <a:extLst>
              <a:ext uri="{FF2B5EF4-FFF2-40B4-BE49-F238E27FC236}">
                <a16:creationId xmlns:a16="http://schemas.microsoft.com/office/drawing/2014/main" id="{AA49518E-4845-41D8-975B-134A79F616E2}"/>
              </a:ext>
            </a:extLst>
          </p:cNvPr>
          <p:cNvSpPr/>
          <p:nvPr/>
        </p:nvSpPr>
        <p:spPr>
          <a:xfrm>
            <a:off x="6092601" y="3612562"/>
            <a:ext cx="288032" cy="1015664"/>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latin typeface="Calibri Light" panose="020F0302020204030204" pitchFamily="34" charset="0"/>
              <a:cs typeface="Calibri Light" panose="020F0302020204030204" pitchFamily="34" charset="0"/>
            </a:endParaRPr>
          </a:p>
        </p:txBody>
      </p:sp>
      <p:sp>
        <p:nvSpPr>
          <p:cNvPr id="35" name="Rectangle 34">
            <a:extLst>
              <a:ext uri="{FF2B5EF4-FFF2-40B4-BE49-F238E27FC236}">
                <a16:creationId xmlns:a16="http://schemas.microsoft.com/office/drawing/2014/main" id="{96365C0C-2F33-4998-B39E-87F73908139E}"/>
              </a:ext>
            </a:extLst>
          </p:cNvPr>
          <p:cNvSpPr/>
          <p:nvPr/>
        </p:nvSpPr>
        <p:spPr>
          <a:xfrm>
            <a:off x="6491232" y="3685096"/>
            <a:ext cx="1833883" cy="646331"/>
          </a:xfrm>
          <a:prstGeom prst="rect">
            <a:avLst/>
          </a:prstGeom>
        </p:spPr>
        <p:txBody>
          <a:bodyPr wrap="square">
            <a:spAutoFit/>
          </a:bodyPr>
          <a:lstStyle/>
          <a:p>
            <a:r>
              <a:rPr lang="nb-NO" dirty="0">
                <a:solidFill>
                  <a:schemeClr val="tx2">
                    <a:lumMod val="95000"/>
                    <a:lumOff val="5000"/>
                  </a:schemeClr>
                </a:solidFill>
                <a:latin typeface="Calibri Light" panose="020F0302020204030204" pitchFamily="34" charset="0"/>
                <a:cs typeface="Calibri Light" panose="020F0302020204030204" pitchFamily="34" charset="0"/>
              </a:rPr>
              <a:t>Fremmedkapital-finansiering</a:t>
            </a:r>
            <a:endParaRPr lang="nb-NO" b="1" dirty="0">
              <a:solidFill>
                <a:schemeClr val="accent4">
                  <a:lumMod val="50000"/>
                </a:schemeClr>
              </a:solidFill>
              <a:latin typeface="Calibri Light" panose="020F0302020204030204" pitchFamily="34" charset="0"/>
              <a:cs typeface="Calibri Light" panose="020F0302020204030204" pitchFamily="34" charset="0"/>
            </a:endParaRPr>
          </a:p>
        </p:txBody>
      </p:sp>
      <p:pic>
        <p:nvPicPr>
          <p:cNvPr id="36" name="Bilde 11">
            <a:extLst>
              <a:ext uri="{FF2B5EF4-FFF2-40B4-BE49-F238E27FC236}">
                <a16:creationId xmlns:a16="http://schemas.microsoft.com/office/drawing/2014/main" id="{ACEFA0D1-E2BF-473A-A0C0-B42A03A501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09406" y="2087836"/>
            <a:ext cx="2689755" cy="1453858"/>
          </a:xfrm>
          <a:prstGeom prst="ellipse">
            <a:avLst/>
          </a:prstGeom>
          <a:ln>
            <a:noFill/>
          </a:ln>
          <a:effectLst>
            <a:softEdge rad="635000"/>
          </a:effectLst>
        </p:spPr>
      </p:pic>
      <p:pic>
        <p:nvPicPr>
          <p:cNvPr id="37" name="Picture 36">
            <a:extLst>
              <a:ext uri="{FF2B5EF4-FFF2-40B4-BE49-F238E27FC236}">
                <a16:creationId xmlns:a16="http://schemas.microsoft.com/office/drawing/2014/main" id="{A22A93F6-EA8C-44DE-9E4A-EB91B094AFE6}"/>
              </a:ext>
            </a:extLst>
          </p:cNvPr>
          <p:cNvPicPr>
            <a:picLocks noChangeAspect="1"/>
          </p:cNvPicPr>
          <p:nvPr/>
        </p:nvPicPr>
        <p:blipFill>
          <a:blip r:embed="rId4"/>
          <a:stretch>
            <a:fillRect/>
          </a:stretch>
        </p:blipFill>
        <p:spPr>
          <a:xfrm>
            <a:off x="8279165" y="3736002"/>
            <a:ext cx="1150238" cy="621289"/>
          </a:xfrm>
          <a:prstGeom prst="rect">
            <a:avLst/>
          </a:prstGeom>
          <a:ln>
            <a:noFill/>
          </a:ln>
          <a:effectLst>
            <a:softEdge rad="112500"/>
          </a:effectLst>
        </p:spPr>
      </p:pic>
      <p:sp>
        <p:nvSpPr>
          <p:cNvPr id="38" name="Rectangle 37">
            <a:extLst>
              <a:ext uri="{FF2B5EF4-FFF2-40B4-BE49-F238E27FC236}">
                <a16:creationId xmlns:a16="http://schemas.microsoft.com/office/drawing/2014/main" id="{C506D18D-68BD-4BCD-A3EF-39FB37CBECEC}"/>
              </a:ext>
            </a:extLst>
          </p:cNvPr>
          <p:cNvSpPr/>
          <p:nvPr/>
        </p:nvSpPr>
        <p:spPr>
          <a:xfrm>
            <a:off x="9651842" y="2485310"/>
            <a:ext cx="2081558" cy="830997"/>
          </a:xfrm>
          <a:prstGeom prst="rect">
            <a:avLst/>
          </a:prstGeom>
        </p:spPr>
        <p:txBody>
          <a:bodyPr wrap="square">
            <a:spAutoFit/>
          </a:bodyPr>
          <a:lstStyle/>
          <a:p>
            <a:r>
              <a:rPr lang="nb-NO" sz="1600" dirty="0">
                <a:solidFill>
                  <a:schemeClr val="tx2">
                    <a:lumMod val="95000"/>
                    <a:lumOff val="5000"/>
                  </a:schemeClr>
                </a:solidFill>
                <a:latin typeface="Calibri Light" panose="020F0302020204030204" pitchFamily="34" charset="0"/>
                <a:cs typeface="Calibri Light" panose="020F0302020204030204" pitchFamily="34" charset="0"/>
              </a:rPr>
              <a:t>Skyter inn frisk kapital. Får tilbake utbytte og verdistigning</a:t>
            </a:r>
            <a:endParaRPr lang="nb-NO" sz="1600" b="1" dirty="0">
              <a:solidFill>
                <a:schemeClr val="accent4">
                  <a:lumMod val="50000"/>
                </a:schemeClr>
              </a:solidFill>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F4E72E97-172C-49EA-99C1-B0EDC1BC92DF}"/>
              </a:ext>
            </a:extLst>
          </p:cNvPr>
          <p:cNvSpPr/>
          <p:nvPr/>
        </p:nvSpPr>
        <p:spPr>
          <a:xfrm>
            <a:off x="9651842" y="3687802"/>
            <a:ext cx="2009550" cy="584775"/>
          </a:xfrm>
          <a:prstGeom prst="rect">
            <a:avLst/>
          </a:prstGeom>
        </p:spPr>
        <p:txBody>
          <a:bodyPr wrap="square">
            <a:spAutoFit/>
          </a:bodyPr>
          <a:lstStyle/>
          <a:p>
            <a:r>
              <a:rPr lang="nb-NO" sz="1600" dirty="0">
                <a:solidFill>
                  <a:schemeClr val="tx2">
                    <a:lumMod val="95000"/>
                    <a:lumOff val="5000"/>
                  </a:schemeClr>
                </a:solidFill>
                <a:latin typeface="Calibri Light" panose="020F0302020204030204" pitchFamily="34" charset="0"/>
                <a:cs typeface="Calibri Light" panose="020F0302020204030204" pitchFamily="34" charset="0"/>
              </a:rPr>
              <a:t>Yter lån. Får tilbake renter og avdrag</a:t>
            </a:r>
            <a:endParaRPr lang="nb-NO" sz="1600" b="1" dirty="0">
              <a:solidFill>
                <a:schemeClr val="accent4">
                  <a:lumMod val="50000"/>
                </a:schemeClr>
              </a:solidFill>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673E0CAA-A5BB-44D3-B5D5-B0D020732A42}"/>
              </a:ext>
            </a:extLst>
          </p:cNvPr>
          <p:cNvPicPr>
            <a:picLocks noChangeAspect="1"/>
          </p:cNvPicPr>
          <p:nvPr/>
        </p:nvPicPr>
        <p:blipFill>
          <a:blip r:embed="rId5"/>
          <a:stretch>
            <a:fillRect/>
          </a:stretch>
        </p:blipFill>
        <p:spPr>
          <a:xfrm>
            <a:off x="737482" y="2333210"/>
            <a:ext cx="1882194" cy="1135198"/>
          </a:xfrm>
          <a:prstGeom prst="rect">
            <a:avLst/>
          </a:prstGeom>
        </p:spPr>
      </p:pic>
      <p:pic>
        <p:nvPicPr>
          <p:cNvPr id="8194" name="Picture 2" descr="From exotic to classic, take a look where Houston&amp;#39;s wealthiest store their  vehicles - ABC13 Houston">
            <a:extLst>
              <a:ext uri="{FF2B5EF4-FFF2-40B4-BE49-F238E27FC236}">
                <a16:creationId xmlns:a16="http://schemas.microsoft.com/office/drawing/2014/main" id="{B591A0BB-0E17-4B3C-9921-5D98A83150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387" y="4167192"/>
            <a:ext cx="1882194" cy="105873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1F91C226-EB58-4AB3-8173-4F47F4B271E9}"/>
              </a:ext>
            </a:extLst>
          </p:cNvPr>
          <p:cNvSpPr/>
          <p:nvPr/>
        </p:nvSpPr>
        <p:spPr>
          <a:xfrm>
            <a:off x="9675281" y="4739440"/>
            <a:ext cx="2086713" cy="584775"/>
          </a:xfrm>
          <a:prstGeom prst="rect">
            <a:avLst/>
          </a:prstGeom>
        </p:spPr>
        <p:txBody>
          <a:bodyPr wrap="square">
            <a:spAutoFit/>
          </a:bodyPr>
          <a:lstStyle/>
          <a:p>
            <a:r>
              <a:rPr lang="nb-NO" sz="1600" dirty="0">
                <a:solidFill>
                  <a:schemeClr val="tx2">
                    <a:lumMod val="95000"/>
                    <a:lumOff val="5000"/>
                  </a:schemeClr>
                </a:solidFill>
                <a:latin typeface="Calibri Light" panose="020F0302020204030204" pitchFamily="34" charset="0"/>
                <a:cs typeface="Calibri Light" panose="020F0302020204030204" pitchFamily="34" charset="0"/>
              </a:rPr>
              <a:t>Leverer varer på kreditt i bytte mot penger</a:t>
            </a:r>
            <a:endParaRPr lang="nb-NO" sz="1600" b="1" dirty="0">
              <a:solidFill>
                <a:schemeClr val="accent4">
                  <a:lumMod val="50000"/>
                </a:schemeClr>
              </a:solidFill>
              <a:latin typeface="Calibri Light" panose="020F0302020204030204" pitchFamily="34" charset="0"/>
              <a:cs typeface="Calibri Light" panose="020F0302020204030204" pitchFamily="34" charset="0"/>
            </a:endParaRPr>
          </a:p>
        </p:txBody>
      </p:sp>
      <p:sp>
        <p:nvSpPr>
          <p:cNvPr id="24" name="Right Brace 23">
            <a:extLst>
              <a:ext uri="{FF2B5EF4-FFF2-40B4-BE49-F238E27FC236}">
                <a16:creationId xmlns:a16="http://schemas.microsoft.com/office/drawing/2014/main" id="{05D164B9-5901-4AE2-B9FF-2429A4E13230}"/>
              </a:ext>
            </a:extLst>
          </p:cNvPr>
          <p:cNvSpPr/>
          <p:nvPr/>
        </p:nvSpPr>
        <p:spPr>
          <a:xfrm>
            <a:off x="6104057" y="4696559"/>
            <a:ext cx="288032" cy="722106"/>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latin typeface="Calibri Light" panose="020F0302020204030204" pitchFamily="34" charset="0"/>
              <a:cs typeface="Calibri Light" panose="020F0302020204030204" pitchFamily="34" charset="0"/>
            </a:endParaRPr>
          </a:p>
        </p:txBody>
      </p:sp>
      <p:pic>
        <p:nvPicPr>
          <p:cNvPr id="40" name="Picture 39">
            <a:extLst>
              <a:ext uri="{FF2B5EF4-FFF2-40B4-BE49-F238E27FC236}">
                <a16:creationId xmlns:a16="http://schemas.microsoft.com/office/drawing/2014/main" id="{F4F976F7-E27E-4D96-8427-91B17F5C48CB}"/>
              </a:ext>
            </a:extLst>
          </p:cNvPr>
          <p:cNvPicPr>
            <a:picLocks noChangeAspect="1"/>
          </p:cNvPicPr>
          <p:nvPr/>
        </p:nvPicPr>
        <p:blipFill>
          <a:blip r:embed="rId7"/>
          <a:stretch>
            <a:fillRect/>
          </a:stretch>
        </p:blipFill>
        <p:spPr>
          <a:xfrm>
            <a:off x="8547390" y="4676374"/>
            <a:ext cx="752996" cy="738173"/>
          </a:xfrm>
          <a:prstGeom prst="rect">
            <a:avLst/>
          </a:prstGeom>
        </p:spPr>
      </p:pic>
      <p:sp>
        <p:nvSpPr>
          <p:cNvPr id="41" name="Rectangle 40">
            <a:extLst>
              <a:ext uri="{FF2B5EF4-FFF2-40B4-BE49-F238E27FC236}">
                <a16:creationId xmlns:a16="http://schemas.microsoft.com/office/drawing/2014/main" id="{51095F62-F161-4420-A26F-20E24686967D}"/>
              </a:ext>
            </a:extLst>
          </p:cNvPr>
          <p:cNvSpPr/>
          <p:nvPr/>
        </p:nvSpPr>
        <p:spPr>
          <a:xfrm>
            <a:off x="6493648" y="4686474"/>
            <a:ext cx="1833883" cy="646331"/>
          </a:xfrm>
          <a:prstGeom prst="rect">
            <a:avLst/>
          </a:prstGeom>
        </p:spPr>
        <p:txBody>
          <a:bodyPr wrap="square">
            <a:spAutoFit/>
          </a:bodyPr>
          <a:lstStyle/>
          <a:p>
            <a:r>
              <a:rPr lang="nb-NO" dirty="0">
                <a:solidFill>
                  <a:schemeClr val="tx2">
                    <a:lumMod val="95000"/>
                    <a:lumOff val="5000"/>
                  </a:schemeClr>
                </a:solidFill>
                <a:latin typeface="Calibri Light" panose="020F0302020204030204" pitchFamily="34" charset="0"/>
                <a:cs typeface="Calibri Light" panose="020F0302020204030204" pitchFamily="34" charset="0"/>
              </a:rPr>
              <a:t>F.eks. leverandørgjeld</a:t>
            </a:r>
            <a:endParaRPr lang="nb-NO" b="1" dirty="0">
              <a:solidFill>
                <a:schemeClr val="accent4">
                  <a:lumMod val="50000"/>
                </a:schemeClr>
              </a:solidFill>
              <a:latin typeface="Calibri Light" panose="020F0302020204030204" pitchFamily="34" charset="0"/>
              <a:cs typeface="Calibri Light" panose="020F0302020204030204" pitchFamily="34" charset="0"/>
            </a:endParaRPr>
          </a:p>
        </p:txBody>
      </p:sp>
      <p:sp>
        <p:nvSpPr>
          <p:cNvPr id="2" name="Footer Placeholder 8">
            <a:extLst>
              <a:ext uri="{FF2B5EF4-FFF2-40B4-BE49-F238E27FC236}">
                <a16:creationId xmlns:a16="http://schemas.microsoft.com/office/drawing/2014/main" id="{60944937-2BBA-D5D0-1E11-71A556BA341A}"/>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60CA7D88-C24B-7515-81FE-798BCDE332E1}"/>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22</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42939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 calcmode="lin" valueType="num">
                                      <p:cBhvr additive="base">
                                        <p:cTn id="27" dur="500" fill="hold"/>
                                        <p:tgtEl>
                                          <p:spTgt spid="8194"/>
                                        </p:tgtEl>
                                        <p:attrNameLst>
                                          <p:attrName>ppt_x</p:attrName>
                                        </p:attrNameLst>
                                      </p:cBhvr>
                                      <p:tavLst>
                                        <p:tav tm="0">
                                          <p:val>
                                            <p:strVal val="#ppt_x"/>
                                          </p:val>
                                        </p:tav>
                                        <p:tav tm="100000">
                                          <p:val>
                                            <p:strVal val="#ppt_x"/>
                                          </p:val>
                                        </p:tav>
                                      </p:tavLst>
                                    </p:anim>
                                    <p:anim calcmode="lin" valueType="num">
                                      <p:cBhvr additive="base">
                                        <p:cTn id="2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ppt_x"/>
                                          </p:val>
                                        </p:tav>
                                        <p:tav tm="100000">
                                          <p:val>
                                            <p:strVal val="#ppt_x"/>
                                          </p:val>
                                        </p:tav>
                                      </p:tavLst>
                                    </p:anim>
                                    <p:anim calcmode="lin" valueType="num">
                                      <p:cBhvr additive="base">
                                        <p:cTn id="59" dur="500" fill="hold"/>
                                        <p:tgtEl>
                                          <p:spTgt spid="4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fill="hold"/>
                                        <p:tgtEl>
                                          <p:spTgt spid="34"/>
                                        </p:tgtEl>
                                        <p:attrNameLst>
                                          <p:attrName>ppt_x</p:attrName>
                                        </p:attrNameLst>
                                      </p:cBhvr>
                                      <p:tavLst>
                                        <p:tav tm="0">
                                          <p:val>
                                            <p:strVal val="#ppt_x"/>
                                          </p:val>
                                        </p:tav>
                                        <p:tav tm="100000">
                                          <p:val>
                                            <p:strVal val="#ppt_x"/>
                                          </p:val>
                                        </p:tav>
                                      </p:tavLst>
                                    </p:anim>
                                    <p:anim calcmode="lin" valueType="num">
                                      <p:cBhvr additive="base">
                                        <p:cTn id="67" dur="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additive="base">
                                        <p:cTn id="74" dur="500" fill="hold"/>
                                        <p:tgtEl>
                                          <p:spTgt spid="37"/>
                                        </p:tgtEl>
                                        <p:attrNameLst>
                                          <p:attrName>ppt_x</p:attrName>
                                        </p:attrNameLst>
                                      </p:cBhvr>
                                      <p:tavLst>
                                        <p:tav tm="0">
                                          <p:val>
                                            <p:strVal val="#ppt_x"/>
                                          </p:val>
                                        </p:tav>
                                        <p:tav tm="100000">
                                          <p:val>
                                            <p:strVal val="#ppt_x"/>
                                          </p:val>
                                        </p:tav>
                                      </p:tavLst>
                                    </p:anim>
                                    <p:anim calcmode="lin" valueType="num">
                                      <p:cBhvr additive="base">
                                        <p:cTn id="75" dur="500" fill="hold"/>
                                        <p:tgtEl>
                                          <p:spTgt spid="3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ppt_x"/>
                                          </p:val>
                                        </p:tav>
                                        <p:tav tm="100000">
                                          <p:val>
                                            <p:strVal val="#ppt_x"/>
                                          </p:val>
                                        </p:tav>
                                      </p:tavLst>
                                    </p:anim>
                                    <p:anim calcmode="lin" valueType="num">
                                      <p:cBhvr additive="base">
                                        <p:cTn id="79" dur="500" fill="hold"/>
                                        <p:tgtEl>
                                          <p:spTgt spid="39"/>
                                        </p:tgtEl>
                                        <p:attrNameLst>
                                          <p:attrName>ppt_y</p:attrName>
                                        </p:attrNameLst>
                                      </p:cBhvr>
                                      <p:tavLst>
                                        <p:tav tm="0">
                                          <p:val>
                                            <p:strVal val="1+#ppt_h/2"/>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2000"/>
                                        <p:tgtEl>
                                          <p:spTgt spid="32"/>
                                        </p:tgtEl>
                                      </p:cBhvr>
                                    </p:animEffect>
                                    <p:anim calcmode="lin" valueType="num">
                                      <p:cBhvr>
                                        <p:cTn id="83" dur="2000" fill="hold"/>
                                        <p:tgtEl>
                                          <p:spTgt spid="32"/>
                                        </p:tgtEl>
                                        <p:attrNameLst>
                                          <p:attrName>ppt_x</p:attrName>
                                        </p:attrNameLst>
                                      </p:cBhvr>
                                      <p:tavLst>
                                        <p:tav tm="0">
                                          <p:val>
                                            <p:strVal val="#ppt_x"/>
                                          </p:val>
                                        </p:tav>
                                        <p:tav tm="100000">
                                          <p:val>
                                            <p:strVal val="#ppt_x"/>
                                          </p:val>
                                        </p:tav>
                                      </p:tavLst>
                                    </p:anim>
                                    <p:anim calcmode="lin" valueType="num">
                                      <p:cBhvr>
                                        <p:cTn id="84" dur="2000" fill="hold"/>
                                        <p:tgtEl>
                                          <p:spTgt spid="3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2000"/>
                                        <p:tgtEl>
                                          <p:spTgt spid="33"/>
                                        </p:tgtEl>
                                      </p:cBhvr>
                                    </p:animEffect>
                                    <p:anim calcmode="lin" valueType="num">
                                      <p:cBhvr>
                                        <p:cTn id="88" dur="2000" fill="hold"/>
                                        <p:tgtEl>
                                          <p:spTgt spid="33"/>
                                        </p:tgtEl>
                                        <p:attrNameLst>
                                          <p:attrName>ppt_x</p:attrName>
                                        </p:attrNameLst>
                                      </p:cBhvr>
                                      <p:tavLst>
                                        <p:tav tm="0">
                                          <p:val>
                                            <p:strVal val="#ppt_x"/>
                                          </p:val>
                                        </p:tav>
                                        <p:tav tm="100000">
                                          <p:val>
                                            <p:strVal val="#ppt_x"/>
                                          </p:val>
                                        </p:tav>
                                      </p:tavLst>
                                    </p:anim>
                                    <p:anim calcmode="lin" valueType="num">
                                      <p:cBhvr>
                                        <p:cTn id="89" dur="2000" fill="hold"/>
                                        <p:tgtEl>
                                          <p:spTgt spid="3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2000"/>
                                        <p:tgtEl>
                                          <p:spTgt spid="36"/>
                                        </p:tgtEl>
                                      </p:cBhvr>
                                    </p:animEffect>
                                    <p:anim calcmode="lin" valueType="num">
                                      <p:cBhvr>
                                        <p:cTn id="93" dur="2000" fill="hold"/>
                                        <p:tgtEl>
                                          <p:spTgt spid="36"/>
                                        </p:tgtEl>
                                        <p:attrNameLst>
                                          <p:attrName>ppt_x</p:attrName>
                                        </p:attrNameLst>
                                      </p:cBhvr>
                                      <p:tavLst>
                                        <p:tav tm="0">
                                          <p:val>
                                            <p:strVal val="#ppt_x"/>
                                          </p:val>
                                        </p:tav>
                                        <p:tav tm="100000">
                                          <p:val>
                                            <p:strVal val="#ppt_x"/>
                                          </p:val>
                                        </p:tav>
                                      </p:tavLst>
                                    </p:anim>
                                    <p:anim calcmode="lin" valueType="num">
                                      <p:cBhvr>
                                        <p:cTn id="94" dur="2000" fill="hold"/>
                                        <p:tgtEl>
                                          <p:spTgt spid="3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2000"/>
                                        <p:tgtEl>
                                          <p:spTgt spid="38"/>
                                        </p:tgtEl>
                                      </p:cBhvr>
                                    </p:animEffect>
                                    <p:anim calcmode="lin" valueType="num">
                                      <p:cBhvr>
                                        <p:cTn id="98" dur="2000" fill="hold"/>
                                        <p:tgtEl>
                                          <p:spTgt spid="38"/>
                                        </p:tgtEl>
                                        <p:attrNameLst>
                                          <p:attrName>ppt_x</p:attrName>
                                        </p:attrNameLst>
                                      </p:cBhvr>
                                      <p:tavLst>
                                        <p:tav tm="0">
                                          <p:val>
                                            <p:strVal val="#ppt_x"/>
                                          </p:val>
                                        </p:tav>
                                        <p:tav tm="100000">
                                          <p:val>
                                            <p:strVal val="#ppt_x"/>
                                          </p:val>
                                        </p:tav>
                                      </p:tavLst>
                                    </p:anim>
                                    <p:anim calcmode="lin" valueType="num">
                                      <p:cBhvr>
                                        <p:cTn id="99" dur="2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p:bldP spid="34" grpId="0" animBg="1"/>
      <p:bldP spid="35" grpId="0"/>
      <p:bldP spid="38" grpId="0"/>
      <p:bldP spid="39" grpId="0"/>
      <p:bldP spid="23" grpId="0"/>
      <p:bldP spid="24"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8B6155-89B5-4F88-A338-7D6FC818173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704512" y="260648"/>
            <a:ext cx="963247" cy="942498"/>
          </a:xfrm>
          <a:prstGeom prst="rect">
            <a:avLst/>
          </a:prstGeom>
        </p:spPr>
      </p:pic>
      <p:sp>
        <p:nvSpPr>
          <p:cNvPr id="7" name="Tittel 1">
            <a:extLst>
              <a:ext uri="{FF2B5EF4-FFF2-40B4-BE49-F238E27FC236}">
                <a16:creationId xmlns:a16="http://schemas.microsoft.com/office/drawing/2014/main" id="{59157241-051F-456D-A88E-D2FF5195F5B9}"/>
              </a:ext>
            </a:extLst>
          </p:cNvPr>
          <p:cNvSpPr txBox="1">
            <a:spLocks/>
          </p:cNvSpPr>
          <p:nvPr/>
        </p:nvSpPr>
        <p:spPr>
          <a:xfrm>
            <a:off x="411401" y="968830"/>
            <a:ext cx="11179020" cy="1532727"/>
          </a:xfrm>
          <a:prstGeom prst="rect">
            <a:avLst/>
          </a:prstGeom>
        </p:spPr>
        <p:txBody>
          <a:bodyPr vert="horz" wrap="square" lIns="91440" tIns="45720" rIns="91440" bIns="45720" rtlCol="0" anchor="ctr">
            <a:spAutoFit/>
          </a:bodyPr>
          <a:lstStyle>
            <a:defPPr>
              <a:defRPr lang="nb-NO"/>
            </a:defPPr>
            <a:lvl1pPr>
              <a:lnSpc>
                <a:spcPct val="90000"/>
              </a:lnSpc>
              <a:spcBef>
                <a:spcPct val="0"/>
              </a:spcBef>
              <a:defRPr sz="3200">
                <a:solidFill>
                  <a:srgbClr val="203864"/>
                </a:solidFill>
                <a:latin typeface="Calibri Light" panose="020F0302020204030204" pitchFamily="34" charset="0"/>
                <a:ea typeface="+mj-ea"/>
                <a:cs typeface="Calibri Light" panose="020F0302020204030204" pitchFamily="34" charset="0"/>
              </a:defRPr>
            </a:lvl1pPr>
          </a:lstStyle>
          <a:p>
            <a:r>
              <a:rPr lang="nb-NO" sz="2400" b="1" dirty="0">
                <a:latin typeface="Calibri    "/>
              </a:rPr>
              <a:t>DET DOBBELTE BOKHOLDERIS PRINSIPP</a:t>
            </a:r>
            <a:r>
              <a:rPr lang="nb-NO" sz="2400" dirty="0">
                <a:latin typeface="Calibri    "/>
              </a:rPr>
              <a:t>; Eksempel:</a:t>
            </a:r>
          </a:p>
          <a:p>
            <a:endParaRPr lang="nb-NO" sz="800" dirty="0">
              <a:latin typeface="Calibri    "/>
            </a:endParaRPr>
          </a:p>
          <a:p>
            <a:r>
              <a:rPr lang="nb-NO" sz="2400" u="sng" dirty="0">
                <a:latin typeface="Calibri    "/>
              </a:rPr>
              <a:t>Hendelse #1:</a:t>
            </a:r>
          </a:p>
          <a:p>
            <a:r>
              <a:rPr lang="nb-NO" sz="2400" dirty="0">
                <a:latin typeface="Calibri    "/>
              </a:rPr>
              <a:t>Hva skjer med balansen til MMG når bedriften kjøper en bil hos VW-konsernet i Tyskland på 30 dagers kreditt for kr 350 000?</a:t>
            </a:r>
          </a:p>
        </p:txBody>
      </p:sp>
      <p:sp>
        <p:nvSpPr>
          <p:cNvPr id="9" name="Rectangle 8">
            <a:extLst>
              <a:ext uri="{FF2B5EF4-FFF2-40B4-BE49-F238E27FC236}">
                <a16:creationId xmlns:a16="http://schemas.microsoft.com/office/drawing/2014/main" id="{25E5EF01-44EE-47D1-A8B7-10DDB0A14EA1}"/>
              </a:ext>
            </a:extLst>
          </p:cNvPr>
          <p:cNvSpPr/>
          <p:nvPr/>
        </p:nvSpPr>
        <p:spPr>
          <a:xfrm>
            <a:off x="3824052" y="2948804"/>
            <a:ext cx="1949245" cy="324036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r>
              <a:rPr lang="nb-NO" sz="2400" dirty="0">
                <a:solidFill>
                  <a:schemeClr val="bg1"/>
                </a:solidFill>
                <a:latin typeface="Minion pro"/>
                <a:cs typeface="Kartika" panose="02020503030404060203" pitchFamily="18" charset="0"/>
              </a:rPr>
              <a:t>Eiendeler</a:t>
            </a: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p:txBody>
      </p:sp>
      <p:sp>
        <p:nvSpPr>
          <p:cNvPr id="10" name="Rectangle 9">
            <a:extLst>
              <a:ext uri="{FF2B5EF4-FFF2-40B4-BE49-F238E27FC236}">
                <a16:creationId xmlns:a16="http://schemas.microsoft.com/office/drawing/2014/main" id="{A80B0702-564D-4DA3-9FA1-76E7E4362E31}"/>
              </a:ext>
            </a:extLst>
          </p:cNvPr>
          <p:cNvSpPr/>
          <p:nvPr/>
        </p:nvSpPr>
        <p:spPr>
          <a:xfrm>
            <a:off x="5806404" y="2948114"/>
            <a:ext cx="1949245" cy="1368841"/>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r>
              <a:rPr lang="nb-NO" sz="2400" dirty="0">
                <a:solidFill>
                  <a:schemeClr val="bg1"/>
                </a:solidFill>
                <a:latin typeface="Minion pro"/>
                <a:cs typeface="Kartika" panose="02020503030404060203" pitchFamily="18" charset="0"/>
              </a:rPr>
              <a:t>Egenkapital</a:t>
            </a:r>
          </a:p>
          <a:p>
            <a:pPr marL="36000" algn="ctr">
              <a:spcBef>
                <a:spcPts val="600"/>
              </a:spcBef>
            </a:pPr>
            <a:endParaRPr lang="nb-NO" sz="800" dirty="0">
              <a:solidFill>
                <a:schemeClr val="bg1"/>
              </a:solidFill>
              <a:latin typeface="Minion pro"/>
              <a:cs typeface="Kartika" panose="02020503030404060203" pitchFamily="18" charset="0"/>
            </a:endParaRPr>
          </a:p>
          <a:p>
            <a:pPr marL="36000" algn="ctr">
              <a:spcBef>
                <a:spcPts val="600"/>
              </a:spcBef>
            </a:pPr>
            <a:endParaRPr lang="nb-NO" sz="800" dirty="0">
              <a:solidFill>
                <a:schemeClr val="bg1"/>
              </a:solidFill>
              <a:latin typeface="Minion pro"/>
              <a:cs typeface="Kartika" panose="02020503030404060203" pitchFamily="18" charset="0"/>
            </a:endParaRPr>
          </a:p>
        </p:txBody>
      </p:sp>
      <p:sp>
        <p:nvSpPr>
          <p:cNvPr id="14" name="Rectangle 13">
            <a:extLst>
              <a:ext uri="{FF2B5EF4-FFF2-40B4-BE49-F238E27FC236}">
                <a16:creationId xmlns:a16="http://schemas.microsoft.com/office/drawing/2014/main" id="{62800280-7EE7-4C43-B0F3-AC61D26CA27D}"/>
              </a:ext>
            </a:extLst>
          </p:cNvPr>
          <p:cNvSpPr/>
          <p:nvPr/>
        </p:nvSpPr>
        <p:spPr>
          <a:xfrm>
            <a:off x="5808150" y="4356444"/>
            <a:ext cx="1947499" cy="183272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r>
              <a:rPr lang="nb-NO" sz="2400" dirty="0">
                <a:solidFill>
                  <a:schemeClr val="bg1"/>
                </a:solidFill>
                <a:latin typeface="Minion pro"/>
                <a:cs typeface="Kartika" panose="02020503030404060203" pitchFamily="18" charset="0"/>
              </a:rPr>
              <a:t>Gjeld</a:t>
            </a:r>
          </a:p>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endParaRPr lang="nb-NO" sz="300" dirty="0">
              <a:solidFill>
                <a:schemeClr val="bg1"/>
              </a:solidFill>
              <a:latin typeface="Minion pro"/>
              <a:cs typeface="Kartika" panose="02020503030404060203" pitchFamily="18" charset="0"/>
            </a:endParaRPr>
          </a:p>
        </p:txBody>
      </p:sp>
      <p:pic>
        <p:nvPicPr>
          <p:cNvPr id="3" name="Picture 2">
            <a:extLst>
              <a:ext uri="{FF2B5EF4-FFF2-40B4-BE49-F238E27FC236}">
                <a16:creationId xmlns:a16="http://schemas.microsoft.com/office/drawing/2014/main" id="{496A66BC-D6BB-46C9-861D-5FB3A2E29B2F}"/>
              </a:ext>
            </a:extLst>
          </p:cNvPr>
          <p:cNvPicPr>
            <a:picLocks noChangeAspect="1"/>
          </p:cNvPicPr>
          <p:nvPr/>
        </p:nvPicPr>
        <p:blipFill>
          <a:blip r:embed="rId3"/>
          <a:stretch>
            <a:fillRect/>
          </a:stretch>
        </p:blipFill>
        <p:spPr>
          <a:xfrm>
            <a:off x="4151966" y="4157672"/>
            <a:ext cx="1312201" cy="669795"/>
          </a:xfrm>
          <a:prstGeom prst="rect">
            <a:avLst/>
          </a:prstGeom>
        </p:spPr>
      </p:pic>
      <p:pic>
        <p:nvPicPr>
          <p:cNvPr id="5" name="Picture 4">
            <a:extLst>
              <a:ext uri="{FF2B5EF4-FFF2-40B4-BE49-F238E27FC236}">
                <a16:creationId xmlns:a16="http://schemas.microsoft.com/office/drawing/2014/main" id="{665FE2C8-0361-4361-B022-B1B100575F7E}"/>
              </a:ext>
            </a:extLst>
          </p:cNvPr>
          <p:cNvPicPr>
            <a:picLocks noChangeAspect="1"/>
          </p:cNvPicPr>
          <p:nvPr/>
        </p:nvPicPr>
        <p:blipFill>
          <a:blip r:embed="rId4"/>
          <a:stretch>
            <a:fillRect/>
          </a:stretch>
        </p:blipFill>
        <p:spPr>
          <a:xfrm>
            <a:off x="6384214" y="5086565"/>
            <a:ext cx="861038" cy="844088"/>
          </a:xfrm>
          <a:prstGeom prst="rect">
            <a:avLst/>
          </a:prstGeom>
        </p:spPr>
      </p:pic>
      <p:sp>
        <p:nvSpPr>
          <p:cNvPr id="17" name="TextBox 16">
            <a:extLst>
              <a:ext uri="{FF2B5EF4-FFF2-40B4-BE49-F238E27FC236}">
                <a16:creationId xmlns:a16="http://schemas.microsoft.com/office/drawing/2014/main" id="{199F07B4-7B66-45F8-96AF-9D4AEA9DE741}"/>
              </a:ext>
            </a:extLst>
          </p:cNvPr>
          <p:cNvSpPr txBox="1"/>
          <p:nvPr/>
        </p:nvSpPr>
        <p:spPr>
          <a:xfrm>
            <a:off x="1660358" y="4316955"/>
            <a:ext cx="2128841" cy="646331"/>
          </a:xfrm>
          <a:prstGeom prst="rect">
            <a:avLst/>
          </a:prstGeom>
          <a:noFill/>
        </p:spPr>
        <p:txBody>
          <a:bodyPr wrap="square">
            <a:spAutoFit/>
          </a:bodyPr>
          <a:lstStyle>
            <a:defPPr>
              <a:defRPr lang="nb-NO"/>
            </a:defPPr>
            <a:lvl1pPr>
              <a:defRPr sz="1400">
                <a:latin typeface="Calibri Light" panose="020F0302020204030204" pitchFamily="34" charset="0"/>
                <a:cs typeface="Calibri Light" panose="020F0302020204030204" pitchFamily="34" charset="0"/>
              </a:defRPr>
            </a:lvl1pPr>
          </a:lstStyle>
          <a:p>
            <a:r>
              <a:rPr lang="nb-NO" sz="1800" dirty="0">
                <a:latin typeface="Arial Nova" panose="020B0504020202020204" pitchFamily="34" charset="0"/>
              </a:rPr>
              <a:t>Varelageret øker med kr 350 000</a:t>
            </a:r>
            <a:endParaRPr lang="en-GB" sz="1800" dirty="0">
              <a:latin typeface="Arial Nova" panose="020B0504020202020204" pitchFamily="34" charset="0"/>
            </a:endParaRPr>
          </a:p>
        </p:txBody>
      </p:sp>
      <p:sp>
        <p:nvSpPr>
          <p:cNvPr id="13" name="TextBox 12">
            <a:extLst>
              <a:ext uri="{FF2B5EF4-FFF2-40B4-BE49-F238E27FC236}">
                <a16:creationId xmlns:a16="http://schemas.microsoft.com/office/drawing/2014/main" id="{D26B016F-DE7C-4829-A2A5-AEDBB4C63184}"/>
              </a:ext>
            </a:extLst>
          </p:cNvPr>
          <p:cNvSpPr txBox="1"/>
          <p:nvPr/>
        </p:nvSpPr>
        <p:spPr>
          <a:xfrm>
            <a:off x="7821316" y="5185443"/>
            <a:ext cx="2382816" cy="646331"/>
          </a:xfrm>
          <a:prstGeom prst="rect">
            <a:avLst/>
          </a:prstGeom>
          <a:noFill/>
        </p:spPr>
        <p:txBody>
          <a:bodyPr wrap="square">
            <a:spAutoFit/>
          </a:bodyPr>
          <a:lstStyle>
            <a:defPPr>
              <a:defRPr lang="en-US"/>
            </a:defPPr>
            <a:lvl1pPr>
              <a:defRPr>
                <a:latin typeface="Arial Nova" panose="020B0504020202020204" pitchFamily="34" charset="0"/>
                <a:cs typeface="Calibri Light" panose="020F0302020204030204" pitchFamily="34" charset="0"/>
              </a:defRPr>
            </a:lvl1pPr>
          </a:lstStyle>
          <a:p>
            <a:r>
              <a:rPr lang="nb-NO" dirty="0"/>
              <a:t>Leverandørgjelden øker med kr 350 000</a:t>
            </a:r>
            <a:endParaRPr lang="en-GB" dirty="0"/>
          </a:p>
        </p:txBody>
      </p:sp>
      <p:sp>
        <p:nvSpPr>
          <p:cNvPr id="2" name="Footer Placeholder 8">
            <a:extLst>
              <a:ext uri="{FF2B5EF4-FFF2-40B4-BE49-F238E27FC236}">
                <a16:creationId xmlns:a16="http://schemas.microsoft.com/office/drawing/2014/main" id="{9B121AFB-AF54-93F5-31FA-E4A39EDA16AB}"/>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BBDF8DBF-6C62-4E5C-3F43-593CED3AA61E}"/>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23</a:t>
            </a:fld>
            <a:endParaRPr lang="nb-NO" altLang="nb-NO" sz="700" dirty="0">
              <a:solidFill>
                <a:schemeClr val="bg2">
                  <a:lumMod val="25000"/>
                </a:schemeClr>
              </a:solidFill>
              <a:cs typeface="Calibri" panose="020F0502020204030204" pitchFamily="34" charset="0"/>
            </a:endParaRPr>
          </a:p>
        </p:txBody>
      </p:sp>
      <p:sp>
        <p:nvSpPr>
          <p:cNvPr id="8" name="TextBox 7">
            <a:extLst>
              <a:ext uri="{FF2B5EF4-FFF2-40B4-BE49-F238E27FC236}">
                <a16:creationId xmlns:a16="http://schemas.microsoft.com/office/drawing/2014/main" id="{A9721F83-6B2B-EDF5-0301-04653B6773AC}"/>
              </a:ext>
            </a:extLst>
          </p:cNvPr>
          <p:cNvSpPr txBox="1"/>
          <p:nvPr/>
        </p:nvSpPr>
        <p:spPr>
          <a:xfrm>
            <a:off x="411402" y="299714"/>
            <a:ext cx="6096000" cy="577081"/>
          </a:xfrm>
          <a:prstGeom prst="rect">
            <a:avLst/>
          </a:prstGeom>
        </p:spPr>
        <p:txBody>
          <a:bodyPr vert="horz" wrap="square" lIns="91440" tIns="45720" rIns="91440" bIns="45720" rtlCol="0" anchor="ctr">
            <a:spAutoFit/>
          </a:bodyPr>
          <a:lstStyle>
            <a:lvl1pPr>
              <a:lnSpc>
                <a:spcPct val="90000"/>
              </a:lnSpc>
              <a:spcBef>
                <a:spcPct val="0"/>
              </a:spcBef>
              <a:buNone/>
              <a:defRPr sz="3500">
                <a:solidFill>
                  <a:srgbClr val="41723A"/>
                </a:solidFill>
                <a:latin typeface="Calibri Light" panose="020F0302020204030204" pitchFamily="34" charset="0"/>
                <a:ea typeface="+mj-ea"/>
                <a:cs typeface="Calibri Light" panose="020F0302020204030204" pitchFamily="34" charset="0"/>
              </a:defRPr>
            </a:lvl1pPr>
          </a:lstStyle>
          <a:p>
            <a:r>
              <a:rPr lang="nb-NO" dirty="0"/>
              <a:t>Balanselikningen;</a:t>
            </a:r>
            <a:endParaRPr lang="en-GB" dirty="0"/>
          </a:p>
        </p:txBody>
      </p:sp>
    </p:spTree>
    <p:extLst>
      <p:ext uri="{BB962C8B-B14F-4D97-AF65-F5344CB8AC3E}">
        <p14:creationId xmlns:p14="http://schemas.microsoft.com/office/powerpoint/2010/main" val="429059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4" grpId="0" animBg="1"/>
      <p:bldP spid="17"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8B6155-89B5-4F88-A338-7D6FC818173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704512" y="260648"/>
            <a:ext cx="963247" cy="942498"/>
          </a:xfrm>
          <a:prstGeom prst="rect">
            <a:avLst/>
          </a:prstGeom>
        </p:spPr>
      </p:pic>
      <p:sp>
        <p:nvSpPr>
          <p:cNvPr id="7" name="Tittel 1">
            <a:extLst>
              <a:ext uri="{FF2B5EF4-FFF2-40B4-BE49-F238E27FC236}">
                <a16:creationId xmlns:a16="http://schemas.microsoft.com/office/drawing/2014/main" id="{59157241-051F-456D-A88E-D2FF5195F5B9}"/>
              </a:ext>
            </a:extLst>
          </p:cNvPr>
          <p:cNvSpPr txBox="1">
            <a:spLocks/>
          </p:cNvSpPr>
          <p:nvPr/>
        </p:nvSpPr>
        <p:spPr>
          <a:xfrm>
            <a:off x="411402" y="916284"/>
            <a:ext cx="10544326" cy="1532727"/>
          </a:xfrm>
          <a:prstGeom prst="rect">
            <a:avLst/>
          </a:prstGeom>
        </p:spPr>
        <p:txBody>
          <a:bodyPr vert="horz" wrap="square" lIns="91440" tIns="45720" rIns="91440" bIns="45720" rtlCol="0" anchor="ctr">
            <a:spAutoFit/>
          </a:bodyPr>
          <a:lstStyle>
            <a:defPPr>
              <a:defRPr lang="nb-NO"/>
            </a:defPPr>
            <a:lvl1pPr>
              <a:lnSpc>
                <a:spcPct val="90000"/>
              </a:lnSpc>
              <a:spcBef>
                <a:spcPct val="0"/>
              </a:spcBef>
              <a:defRPr sz="3200">
                <a:solidFill>
                  <a:srgbClr val="203864"/>
                </a:solidFill>
                <a:latin typeface="Calibri Light" panose="020F0302020204030204" pitchFamily="34" charset="0"/>
                <a:ea typeface="+mj-ea"/>
                <a:cs typeface="Calibri Light" panose="020F0302020204030204" pitchFamily="34" charset="0"/>
              </a:defRPr>
            </a:lvl1pPr>
          </a:lstStyle>
          <a:p>
            <a:r>
              <a:rPr lang="nb-NO" sz="2400" b="1" dirty="0"/>
              <a:t>DET DOBBELTE BOKHOLDERIS PRINSIPP</a:t>
            </a:r>
            <a:r>
              <a:rPr lang="nb-NO" sz="2400" dirty="0"/>
              <a:t>; Eksempel:</a:t>
            </a:r>
          </a:p>
          <a:p>
            <a:endParaRPr lang="nb-NO" sz="800" dirty="0"/>
          </a:p>
          <a:p>
            <a:r>
              <a:rPr lang="nb-NO" sz="2400" u="sng" dirty="0"/>
              <a:t>Hendelse #2:</a:t>
            </a:r>
          </a:p>
          <a:p>
            <a:r>
              <a:rPr lang="nb-NO" sz="2400" dirty="0"/>
              <a:t>Hva skjer med balansen til MMG når bedriften noen dager senere selger den samme bilen til en kunde kontant for kr 400 000? </a:t>
            </a:r>
          </a:p>
        </p:txBody>
      </p:sp>
      <p:sp>
        <p:nvSpPr>
          <p:cNvPr id="9" name="Rectangle 8">
            <a:extLst>
              <a:ext uri="{FF2B5EF4-FFF2-40B4-BE49-F238E27FC236}">
                <a16:creationId xmlns:a16="http://schemas.microsoft.com/office/drawing/2014/main" id="{25E5EF01-44EE-47D1-A8B7-10DDB0A14EA1}"/>
              </a:ext>
            </a:extLst>
          </p:cNvPr>
          <p:cNvSpPr/>
          <p:nvPr/>
        </p:nvSpPr>
        <p:spPr>
          <a:xfrm>
            <a:off x="3649379" y="2564573"/>
            <a:ext cx="1949245" cy="324036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r>
              <a:rPr lang="nb-NO" sz="2400" dirty="0">
                <a:solidFill>
                  <a:schemeClr val="bg1"/>
                </a:solidFill>
                <a:latin typeface="Minion pro"/>
                <a:cs typeface="Kartika" panose="02020503030404060203" pitchFamily="18" charset="0"/>
              </a:rPr>
              <a:t>Eiendeler</a:t>
            </a: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p:txBody>
      </p:sp>
      <p:sp>
        <p:nvSpPr>
          <p:cNvPr id="10" name="Rectangle 9">
            <a:extLst>
              <a:ext uri="{FF2B5EF4-FFF2-40B4-BE49-F238E27FC236}">
                <a16:creationId xmlns:a16="http://schemas.microsoft.com/office/drawing/2014/main" id="{A80B0702-564D-4DA3-9FA1-76E7E4362E31}"/>
              </a:ext>
            </a:extLst>
          </p:cNvPr>
          <p:cNvSpPr/>
          <p:nvPr/>
        </p:nvSpPr>
        <p:spPr>
          <a:xfrm>
            <a:off x="5631731" y="2563883"/>
            <a:ext cx="1949245" cy="1368841"/>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r>
              <a:rPr lang="nb-NO" sz="2400" dirty="0">
                <a:solidFill>
                  <a:schemeClr val="bg1"/>
                </a:solidFill>
                <a:latin typeface="Minion pro"/>
                <a:cs typeface="Kartika" panose="02020503030404060203" pitchFamily="18" charset="0"/>
              </a:rPr>
              <a:t>Egenkapital</a:t>
            </a:r>
          </a:p>
          <a:p>
            <a:pPr marL="36000" algn="ctr">
              <a:spcBef>
                <a:spcPts val="600"/>
              </a:spcBef>
            </a:pPr>
            <a:endParaRPr lang="nb-NO" sz="800" dirty="0">
              <a:solidFill>
                <a:schemeClr val="bg1"/>
              </a:solidFill>
              <a:latin typeface="Minion pro"/>
              <a:cs typeface="Kartika" panose="02020503030404060203" pitchFamily="18" charset="0"/>
            </a:endParaRPr>
          </a:p>
          <a:p>
            <a:pPr marL="36000" algn="ctr">
              <a:spcBef>
                <a:spcPts val="600"/>
              </a:spcBef>
            </a:pPr>
            <a:endParaRPr lang="nb-NO" sz="800" dirty="0">
              <a:solidFill>
                <a:schemeClr val="bg1"/>
              </a:solidFill>
              <a:latin typeface="Minion pro"/>
              <a:cs typeface="Kartika" panose="02020503030404060203" pitchFamily="18" charset="0"/>
            </a:endParaRPr>
          </a:p>
        </p:txBody>
      </p:sp>
      <p:sp>
        <p:nvSpPr>
          <p:cNvPr id="14" name="Rectangle 13">
            <a:extLst>
              <a:ext uri="{FF2B5EF4-FFF2-40B4-BE49-F238E27FC236}">
                <a16:creationId xmlns:a16="http://schemas.microsoft.com/office/drawing/2014/main" id="{62800280-7EE7-4C43-B0F3-AC61D26CA27D}"/>
              </a:ext>
            </a:extLst>
          </p:cNvPr>
          <p:cNvSpPr/>
          <p:nvPr/>
        </p:nvSpPr>
        <p:spPr>
          <a:xfrm>
            <a:off x="5633477" y="3972213"/>
            <a:ext cx="1949245" cy="183272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r>
              <a:rPr lang="nb-NO" sz="2400" dirty="0">
                <a:solidFill>
                  <a:schemeClr val="bg1"/>
                </a:solidFill>
                <a:latin typeface="Minion pro"/>
                <a:cs typeface="Kartika" panose="02020503030404060203" pitchFamily="18" charset="0"/>
              </a:rPr>
              <a:t>Gjeld</a:t>
            </a:r>
          </a:p>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endParaRPr lang="nb-NO" sz="300" dirty="0">
              <a:solidFill>
                <a:schemeClr val="bg1"/>
              </a:solidFill>
              <a:latin typeface="Minion pro"/>
              <a:cs typeface="Kartika" panose="02020503030404060203" pitchFamily="18" charset="0"/>
            </a:endParaRPr>
          </a:p>
        </p:txBody>
      </p:sp>
      <p:pic>
        <p:nvPicPr>
          <p:cNvPr id="5" name="Picture 4">
            <a:extLst>
              <a:ext uri="{FF2B5EF4-FFF2-40B4-BE49-F238E27FC236}">
                <a16:creationId xmlns:a16="http://schemas.microsoft.com/office/drawing/2014/main" id="{665FE2C8-0361-4361-B022-B1B100575F7E}"/>
              </a:ext>
            </a:extLst>
          </p:cNvPr>
          <p:cNvPicPr>
            <a:picLocks noChangeAspect="1"/>
          </p:cNvPicPr>
          <p:nvPr/>
        </p:nvPicPr>
        <p:blipFill>
          <a:blip r:embed="rId3"/>
          <a:stretch>
            <a:fillRect/>
          </a:stretch>
        </p:blipFill>
        <p:spPr>
          <a:xfrm>
            <a:off x="6209541" y="4702334"/>
            <a:ext cx="861038" cy="844088"/>
          </a:xfrm>
          <a:prstGeom prst="rect">
            <a:avLst/>
          </a:prstGeom>
        </p:spPr>
      </p:pic>
      <p:sp>
        <p:nvSpPr>
          <p:cNvPr id="13" name="TextBox 12">
            <a:extLst>
              <a:ext uri="{FF2B5EF4-FFF2-40B4-BE49-F238E27FC236}">
                <a16:creationId xmlns:a16="http://schemas.microsoft.com/office/drawing/2014/main" id="{C6E9C7F9-7F29-4B33-A3B3-0170927AD83E}"/>
              </a:ext>
            </a:extLst>
          </p:cNvPr>
          <p:cNvSpPr txBox="1"/>
          <p:nvPr/>
        </p:nvSpPr>
        <p:spPr>
          <a:xfrm>
            <a:off x="7646643" y="4926832"/>
            <a:ext cx="3309085" cy="646331"/>
          </a:xfrm>
          <a:prstGeom prst="rect">
            <a:avLst/>
          </a:prstGeom>
          <a:noFill/>
        </p:spPr>
        <p:txBody>
          <a:bodyPr wrap="square">
            <a:spAutoFit/>
          </a:bodyPr>
          <a:lstStyle>
            <a:defPPr>
              <a:defRPr lang="en-US"/>
            </a:defPPr>
            <a:lvl1pPr>
              <a:defRPr>
                <a:latin typeface="Arial Nova" panose="020B0504020202020204" pitchFamily="34" charset="0"/>
                <a:cs typeface="Calibri Light" panose="020F0302020204030204" pitchFamily="34" charset="0"/>
              </a:defRPr>
            </a:lvl1pPr>
          </a:lstStyle>
          <a:p>
            <a:r>
              <a:rPr lang="nb-NO" dirty="0"/>
              <a:t>(Leverandørgjelden har ennå ikke forfalt og derfor uendret)</a:t>
            </a:r>
            <a:endParaRPr lang="en-GB" dirty="0"/>
          </a:p>
        </p:txBody>
      </p:sp>
      <p:sp>
        <p:nvSpPr>
          <p:cNvPr id="15" name="TextBox 14">
            <a:extLst>
              <a:ext uri="{FF2B5EF4-FFF2-40B4-BE49-F238E27FC236}">
                <a16:creationId xmlns:a16="http://schemas.microsoft.com/office/drawing/2014/main" id="{83A468FA-2BEE-4F04-88A3-5AA8689D8D05}"/>
              </a:ext>
            </a:extLst>
          </p:cNvPr>
          <p:cNvSpPr txBox="1"/>
          <p:nvPr/>
        </p:nvSpPr>
        <p:spPr>
          <a:xfrm>
            <a:off x="1322281" y="4988388"/>
            <a:ext cx="2292244" cy="646331"/>
          </a:xfrm>
          <a:prstGeom prst="rect">
            <a:avLst/>
          </a:prstGeom>
          <a:noFill/>
        </p:spPr>
        <p:txBody>
          <a:bodyPr wrap="square">
            <a:spAutoFit/>
          </a:bodyPr>
          <a:lstStyle>
            <a:defPPr>
              <a:defRPr lang="en-US"/>
            </a:defPPr>
            <a:lvl1pPr>
              <a:defRPr>
                <a:latin typeface="Arial Nova" panose="020B0504020202020204" pitchFamily="34" charset="0"/>
                <a:cs typeface="Calibri Light" panose="020F0302020204030204" pitchFamily="34" charset="0"/>
              </a:defRPr>
            </a:lvl1pPr>
          </a:lstStyle>
          <a:p>
            <a:r>
              <a:rPr lang="nb-NO" dirty="0"/>
              <a:t>Bankinnskuddet øker med kr 400 000</a:t>
            </a:r>
            <a:endParaRPr lang="en-GB" dirty="0"/>
          </a:p>
        </p:txBody>
      </p:sp>
      <p:sp>
        <p:nvSpPr>
          <p:cNvPr id="16" name="Rectangle 15">
            <a:extLst>
              <a:ext uri="{FF2B5EF4-FFF2-40B4-BE49-F238E27FC236}">
                <a16:creationId xmlns:a16="http://schemas.microsoft.com/office/drawing/2014/main" id="{0C62C6A3-7B3A-453A-85C0-10DB9B2E27F1}"/>
              </a:ext>
            </a:extLst>
          </p:cNvPr>
          <p:cNvSpPr/>
          <p:nvPr/>
        </p:nvSpPr>
        <p:spPr>
          <a:xfrm>
            <a:off x="3649378" y="4864516"/>
            <a:ext cx="1949246" cy="591439"/>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latin typeface="Calibri Light" panose="020F0302020204030204" pitchFamily="34" charset="0"/>
                <a:cs typeface="Calibri Light" panose="020F0302020204030204" pitchFamily="34" charset="0"/>
              </a:rPr>
              <a:t>Bankinnskudd     + 400 000</a:t>
            </a:r>
          </a:p>
        </p:txBody>
      </p:sp>
      <p:sp>
        <p:nvSpPr>
          <p:cNvPr id="19" name="Rectangle 18">
            <a:extLst>
              <a:ext uri="{FF2B5EF4-FFF2-40B4-BE49-F238E27FC236}">
                <a16:creationId xmlns:a16="http://schemas.microsoft.com/office/drawing/2014/main" id="{98ED69C9-2E41-4EB0-95B9-B9FC5783DB98}"/>
              </a:ext>
            </a:extLst>
          </p:cNvPr>
          <p:cNvSpPr/>
          <p:nvPr/>
        </p:nvSpPr>
        <p:spPr>
          <a:xfrm>
            <a:off x="5630108" y="3248303"/>
            <a:ext cx="1944559" cy="591439"/>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latin typeface="Calibri Light" panose="020F0302020204030204" pitchFamily="34" charset="0"/>
                <a:cs typeface="Calibri Light" panose="020F0302020204030204" pitchFamily="34" charset="0"/>
              </a:rPr>
              <a:t>+ 50 000</a:t>
            </a:r>
          </a:p>
        </p:txBody>
      </p:sp>
      <p:pic>
        <p:nvPicPr>
          <p:cNvPr id="20" name="Picture 19">
            <a:extLst>
              <a:ext uri="{FF2B5EF4-FFF2-40B4-BE49-F238E27FC236}">
                <a16:creationId xmlns:a16="http://schemas.microsoft.com/office/drawing/2014/main" id="{1A6F582C-F308-4F1C-A84F-40582DF493C1}"/>
              </a:ext>
            </a:extLst>
          </p:cNvPr>
          <p:cNvPicPr>
            <a:picLocks noChangeAspect="1"/>
          </p:cNvPicPr>
          <p:nvPr/>
        </p:nvPicPr>
        <p:blipFill>
          <a:blip r:embed="rId4"/>
          <a:stretch>
            <a:fillRect/>
          </a:stretch>
        </p:blipFill>
        <p:spPr>
          <a:xfrm>
            <a:off x="1969616" y="3597826"/>
            <a:ext cx="1312201" cy="669795"/>
          </a:xfrm>
          <a:prstGeom prst="rect">
            <a:avLst/>
          </a:prstGeom>
        </p:spPr>
      </p:pic>
      <p:sp>
        <p:nvSpPr>
          <p:cNvPr id="21" name="Rectangle 20">
            <a:extLst>
              <a:ext uri="{FF2B5EF4-FFF2-40B4-BE49-F238E27FC236}">
                <a16:creationId xmlns:a16="http://schemas.microsoft.com/office/drawing/2014/main" id="{52285B2E-1644-466E-BA81-113A5105163F}"/>
              </a:ext>
            </a:extLst>
          </p:cNvPr>
          <p:cNvSpPr/>
          <p:nvPr/>
        </p:nvSpPr>
        <p:spPr>
          <a:xfrm>
            <a:off x="3650072" y="3753038"/>
            <a:ext cx="1949246" cy="591439"/>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latin typeface="Calibri Light" panose="020F0302020204030204" pitchFamily="34" charset="0"/>
                <a:cs typeface="Calibri Light" panose="020F0302020204030204" pitchFamily="34" charset="0"/>
              </a:rPr>
              <a:t>Varelager             - 350 000</a:t>
            </a:r>
          </a:p>
        </p:txBody>
      </p:sp>
      <p:sp>
        <p:nvSpPr>
          <p:cNvPr id="22" name="TextBox 21">
            <a:extLst>
              <a:ext uri="{FF2B5EF4-FFF2-40B4-BE49-F238E27FC236}">
                <a16:creationId xmlns:a16="http://schemas.microsoft.com/office/drawing/2014/main" id="{5895BF55-3388-44AF-9C51-9D132E2926F8}"/>
              </a:ext>
            </a:extLst>
          </p:cNvPr>
          <p:cNvSpPr txBox="1"/>
          <p:nvPr/>
        </p:nvSpPr>
        <p:spPr>
          <a:xfrm>
            <a:off x="1321587" y="4334109"/>
            <a:ext cx="2292937" cy="646331"/>
          </a:xfrm>
          <a:prstGeom prst="rect">
            <a:avLst/>
          </a:prstGeom>
          <a:noFill/>
        </p:spPr>
        <p:txBody>
          <a:bodyPr wrap="square">
            <a:spAutoFit/>
          </a:bodyPr>
          <a:lstStyle>
            <a:defPPr>
              <a:defRPr lang="en-US"/>
            </a:defPPr>
            <a:lvl1pPr>
              <a:defRPr>
                <a:latin typeface="Arial Nova" panose="020B0504020202020204" pitchFamily="34" charset="0"/>
                <a:cs typeface="Calibri Light" panose="020F0302020204030204" pitchFamily="34" charset="0"/>
              </a:defRPr>
            </a:lvl1pPr>
          </a:lstStyle>
          <a:p>
            <a:r>
              <a:rPr lang="nb-NO" dirty="0"/>
              <a:t>Bilen forsvinner ut av balansen</a:t>
            </a:r>
            <a:endParaRPr lang="en-GB" dirty="0"/>
          </a:p>
        </p:txBody>
      </p:sp>
      <p:sp>
        <p:nvSpPr>
          <p:cNvPr id="2" name="TextBox 1">
            <a:extLst>
              <a:ext uri="{FF2B5EF4-FFF2-40B4-BE49-F238E27FC236}">
                <a16:creationId xmlns:a16="http://schemas.microsoft.com/office/drawing/2014/main" id="{64557B9F-E022-3B33-15D2-76070EA0CD13}"/>
              </a:ext>
            </a:extLst>
          </p:cNvPr>
          <p:cNvSpPr txBox="1"/>
          <p:nvPr/>
        </p:nvSpPr>
        <p:spPr>
          <a:xfrm>
            <a:off x="7646643" y="3220219"/>
            <a:ext cx="4021116" cy="923330"/>
          </a:xfrm>
          <a:prstGeom prst="rect">
            <a:avLst/>
          </a:prstGeom>
          <a:noFill/>
        </p:spPr>
        <p:txBody>
          <a:bodyPr wrap="square">
            <a:spAutoFit/>
          </a:bodyPr>
          <a:lstStyle>
            <a:defPPr>
              <a:defRPr lang="en-US"/>
            </a:defPPr>
            <a:lvl1pPr>
              <a:defRPr>
                <a:latin typeface="Arial Nova" panose="020B0504020202020204" pitchFamily="34" charset="0"/>
                <a:cs typeface="Calibri Light" panose="020F0302020204030204" pitchFamily="34" charset="0"/>
              </a:defRPr>
            </a:lvl1pPr>
          </a:lstStyle>
          <a:p>
            <a:r>
              <a:rPr lang="nb-NO" dirty="0"/>
              <a:t>(MMG har hatt en positiv fortjeneste som </a:t>
            </a:r>
            <a:r>
              <a:rPr lang="nb-NO" i="1" u="sng" dirty="0">
                <a:solidFill>
                  <a:srgbClr val="385723"/>
                </a:solidFill>
              </a:rPr>
              <a:t>øker verdien </a:t>
            </a:r>
            <a:r>
              <a:rPr lang="nb-NO" dirty="0"/>
              <a:t>av selskapets egenkapital)</a:t>
            </a:r>
            <a:endParaRPr lang="en-GB" dirty="0"/>
          </a:p>
        </p:txBody>
      </p:sp>
      <p:sp>
        <p:nvSpPr>
          <p:cNvPr id="3" name="Footer Placeholder 8">
            <a:extLst>
              <a:ext uri="{FF2B5EF4-FFF2-40B4-BE49-F238E27FC236}">
                <a16:creationId xmlns:a16="http://schemas.microsoft.com/office/drawing/2014/main" id="{1C45BB45-4550-DE17-5D91-8FC81FF7DDDA}"/>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ADD5A75A-DE25-3C1E-28D5-13D07DB23359}"/>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24</a:t>
            </a:fld>
            <a:endParaRPr lang="nb-NO" altLang="nb-NO" sz="700" dirty="0">
              <a:solidFill>
                <a:schemeClr val="bg2">
                  <a:lumMod val="25000"/>
                </a:schemeClr>
              </a:solidFill>
              <a:cs typeface="Calibri" panose="020F0502020204030204" pitchFamily="34" charset="0"/>
            </a:endParaRPr>
          </a:p>
        </p:txBody>
      </p:sp>
      <p:sp>
        <p:nvSpPr>
          <p:cNvPr id="6" name="TextBox 5">
            <a:extLst>
              <a:ext uri="{FF2B5EF4-FFF2-40B4-BE49-F238E27FC236}">
                <a16:creationId xmlns:a16="http://schemas.microsoft.com/office/drawing/2014/main" id="{1F3408E8-B030-6F34-1890-8FB519A981F0}"/>
              </a:ext>
            </a:extLst>
          </p:cNvPr>
          <p:cNvSpPr txBox="1"/>
          <p:nvPr/>
        </p:nvSpPr>
        <p:spPr>
          <a:xfrm>
            <a:off x="411402" y="299714"/>
            <a:ext cx="6096000" cy="577081"/>
          </a:xfrm>
          <a:prstGeom prst="rect">
            <a:avLst/>
          </a:prstGeom>
        </p:spPr>
        <p:txBody>
          <a:bodyPr vert="horz" wrap="square" lIns="91440" tIns="45720" rIns="91440" bIns="45720" rtlCol="0" anchor="ctr">
            <a:spAutoFit/>
          </a:bodyPr>
          <a:lstStyle>
            <a:lvl1pPr>
              <a:lnSpc>
                <a:spcPct val="90000"/>
              </a:lnSpc>
              <a:spcBef>
                <a:spcPct val="0"/>
              </a:spcBef>
              <a:buNone/>
              <a:defRPr sz="3500">
                <a:solidFill>
                  <a:srgbClr val="41723A"/>
                </a:solidFill>
                <a:latin typeface="Calibri Light" panose="020F0302020204030204" pitchFamily="34" charset="0"/>
                <a:ea typeface="+mj-ea"/>
                <a:cs typeface="Calibri Light" panose="020F0302020204030204" pitchFamily="34" charset="0"/>
              </a:defRPr>
            </a:lvl1pPr>
          </a:lstStyle>
          <a:p>
            <a:r>
              <a:rPr lang="nb-NO" dirty="0"/>
              <a:t>Balanselikningen;</a:t>
            </a:r>
            <a:endParaRPr lang="en-GB" dirty="0"/>
          </a:p>
        </p:txBody>
      </p:sp>
    </p:spTree>
    <p:extLst>
      <p:ext uri="{BB962C8B-B14F-4D97-AF65-F5344CB8AC3E}">
        <p14:creationId xmlns:p14="http://schemas.microsoft.com/office/powerpoint/2010/main" val="39262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4" grpId="0" animBg="1"/>
      <p:bldP spid="13" grpId="0"/>
      <p:bldP spid="15" grpId="0"/>
      <p:bldP spid="16" grpId="0" animBg="1"/>
      <p:bldP spid="19" grpId="0" animBg="1"/>
      <p:bldP spid="21" grpId="0" animBg="1"/>
      <p:bldP spid="22"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8B6155-89B5-4F88-A338-7D6FC818173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704512" y="260648"/>
            <a:ext cx="963247" cy="942498"/>
          </a:xfrm>
          <a:prstGeom prst="rect">
            <a:avLst/>
          </a:prstGeom>
        </p:spPr>
      </p:pic>
      <p:sp>
        <p:nvSpPr>
          <p:cNvPr id="7" name="Tittel 1">
            <a:extLst>
              <a:ext uri="{FF2B5EF4-FFF2-40B4-BE49-F238E27FC236}">
                <a16:creationId xmlns:a16="http://schemas.microsoft.com/office/drawing/2014/main" id="{59157241-051F-456D-A88E-D2FF5195F5B9}"/>
              </a:ext>
            </a:extLst>
          </p:cNvPr>
          <p:cNvSpPr txBox="1">
            <a:spLocks/>
          </p:cNvSpPr>
          <p:nvPr/>
        </p:nvSpPr>
        <p:spPr>
          <a:xfrm>
            <a:off x="411402" y="1001615"/>
            <a:ext cx="10618506" cy="1532727"/>
          </a:xfrm>
          <a:prstGeom prst="rect">
            <a:avLst/>
          </a:prstGeom>
        </p:spPr>
        <p:txBody>
          <a:bodyPr vert="horz" wrap="square" lIns="91440" tIns="45720" rIns="91440" bIns="45720" rtlCol="0" anchor="ctr">
            <a:spAutoFit/>
          </a:bodyPr>
          <a:lstStyle>
            <a:defPPr>
              <a:defRPr lang="nb-NO"/>
            </a:defPPr>
            <a:lvl1pPr>
              <a:lnSpc>
                <a:spcPct val="90000"/>
              </a:lnSpc>
              <a:spcBef>
                <a:spcPct val="0"/>
              </a:spcBef>
              <a:defRPr sz="3200">
                <a:solidFill>
                  <a:srgbClr val="203864"/>
                </a:solidFill>
                <a:latin typeface="Calibri Light" panose="020F0302020204030204" pitchFamily="34" charset="0"/>
                <a:ea typeface="+mj-ea"/>
                <a:cs typeface="Calibri Light" panose="020F0302020204030204" pitchFamily="34" charset="0"/>
              </a:defRPr>
            </a:lvl1pPr>
          </a:lstStyle>
          <a:p>
            <a:r>
              <a:rPr lang="nb-NO" sz="2400" b="1" dirty="0"/>
              <a:t>DET DOBBELTE BOKHOLDERIS PRINSIPP</a:t>
            </a:r>
            <a:r>
              <a:rPr lang="nb-NO" sz="2400" dirty="0"/>
              <a:t>; Eksempel:</a:t>
            </a:r>
          </a:p>
          <a:p>
            <a:endParaRPr lang="nb-NO" sz="800" dirty="0"/>
          </a:p>
          <a:p>
            <a:r>
              <a:rPr lang="nb-NO" sz="2400" u="sng" dirty="0"/>
              <a:t>Hendelse #3:</a:t>
            </a:r>
          </a:p>
          <a:p>
            <a:r>
              <a:rPr lang="nb-NO" sz="2400" dirty="0"/>
              <a:t>Hva skjer med balansen til MMG når bedriften betaler gjelden til VW-konsernet på forfallsdato? </a:t>
            </a:r>
          </a:p>
        </p:txBody>
      </p:sp>
      <p:sp>
        <p:nvSpPr>
          <p:cNvPr id="9" name="Rectangle 8">
            <a:extLst>
              <a:ext uri="{FF2B5EF4-FFF2-40B4-BE49-F238E27FC236}">
                <a16:creationId xmlns:a16="http://schemas.microsoft.com/office/drawing/2014/main" id="{25E5EF01-44EE-47D1-A8B7-10DDB0A14EA1}"/>
              </a:ext>
            </a:extLst>
          </p:cNvPr>
          <p:cNvSpPr/>
          <p:nvPr/>
        </p:nvSpPr>
        <p:spPr>
          <a:xfrm>
            <a:off x="3719964" y="2809122"/>
            <a:ext cx="1949245" cy="324036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r>
              <a:rPr lang="nb-NO" sz="2400" dirty="0">
                <a:solidFill>
                  <a:schemeClr val="bg1"/>
                </a:solidFill>
                <a:latin typeface="Minion pro"/>
                <a:cs typeface="Kartika" panose="02020503030404060203" pitchFamily="18" charset="0"/>
              </a:rPr>
              <a:t>Eiendeler</a:t>
            </a: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a:p>
            <a:pPr marL="36000">
              <a:spcBef>
                <a:spcPts val="600"/>
              </a:spcBef>
            </a:pPr>
            <a:endParaRPr lang="nb-NO" sz="3200" b="1" dirty="0">
              <a:solidFill>
                <a:schemeClr val="bg1"/>
              </a:solidFill>
              <a:latin typeface="Minion pro"/>
              <a:cs typeface="Kartika" panose="02020503030404060203" pitchFamily="18" charset="0"/>
            </a:endParaRPr>
          </a:p>
        </p:txBody>
      </p:sp>
      <p:sp>
        <p:nvSpPr>
          <p:cNvPr id="10" name="Rectangle 9">
            <a:extLst>
              <a:ext uri="{FF2B5EF4-FFF2-40B4-BE49-F238E27FC236}">
                <a16:creationId xmlns:a16="http://schemas.microsoft.com/office/drawing/2014/main" id="{A80B0702-564D-4DA3-9FA1-76E7E4362E31}"/>
              </a:ext>
            </a:extLst>
          </p:cNvPr>
          <p:cNvSpPr/>
          <p:nvPr/>
        </p:nvSpPr>
        <p:spPr>
          <a:xfrm>
            <a:off x="5702316" y="2808432"/>
            <a:ext cx="1949245" cy="1368841"/>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r>
              <a:rPr lang="nb-NO" sz="2400" dirty="0">
                <a:solidFill>
                  <a:schemeClr val="bg1"/>
                </a:solidFill>
                <a:latin typeface="Minion pro"/>
                <a:cs typeface="Kartika" panose="02020503030404060203" pitchFamily="18" charset="0"/>
              </a:rPr>
              <a:t>Egenkapital</a:t>
            </a:r>
          </a:p>
          <a:p>
            <a:pPr marL="36000" algn="ctr">
              <a:spcBef>
                <a:spcPts val="600"/>
              </a:spcBef>
            </a:pPr>
            <a:endParaRPr lang="nb-NO" sz="800" dirty="0">
              <a:solidFill>
                <a:schemeClr val="bg1"/>
              </a:solidFill>
              <a:latin typeface="Minion pro"/>
              <a:cs typeface="Kartika" panose="02020503030404060203" pitchFamily="18" charset="0"/>
            </a:endParaRPr>
          </a:p>
          <a:p>
            <a:pPr marL="36000" algn="ctr">
              <a:spcBef>
                <a:spcPts val="600"/>
              </a:spcBef>
            </a:pPr>
            <a:endParaRPr lang="nb-NO" sz="800" dirty="0">
              <a:solidFill>
                <a:schemeClr val="bg1"/>
              </a:solidFill>
              <a:latin typeface="Minion pro"/>
              <a:cs typeface="Kartika" panose="02020503030404060203" pitchFamily="18" charset="0"/>
            </a:endParaRPr>
          </a:p>
        </p:txBody>
      </p:sp>
      <p:sp>
        <p:nvSpPr>
          <p:cNvPr id="14" name="Rectangle 13">
            <a:extLst>
              <a:ext uri="{FF2B5EF4-FFF2-40B4-BE49-F238E27FC236}">
                <a16:creationId xmlns:a16="http://schemas.microsoft.com/office/drawing/2014/main" id="{62800280-7EE7-4C43-B0F3-AC61D26CA27D}"/>
              </a:ext>
            </a:extLst>
          </p:cNvPr>
          <p:cNvSpPr/>
          <p:nvPr/>
        </p:nvSpPr>
        <p:spPr>
          <a:xfrm>
            <a:off x="5704062" y="4216762"/>
            <a:ext cx="1949245" cy="1832720"/>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r>
              <a:rPr lang="nb-NO" sz="2400" dirty="0">
                <a:solidFill>
                  <a:schemeClr val="bg1"/>
                </a:solidFill>
                <a:latin typeface="Minion pro"/>
                <a:cs typeface="Kartika" panose="02020503030404060203" pitchFamily="18" charset="0"/>
              </a:rPr>
              <a:t>Gjeld</a:t>
            </a:r>
            <a:endParaRPr lang="nb-NO" sz="300" dirty="0">
              <a:solidFill>
                <a:schemeClr val="bg1"/>
              </a:solidFill>
              <a:latin typeface="Minion pro"/>
              <a:cs typeface="Kartika" panose="02020503030404060203" pitchFamily="18" charset="0"/>
            </a:endParaRPr>
          </a:p>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endParaRPr lang="nb-NO" sz="300" dirty="0">
              <a:solidFill>
                <a:schemeClr val="bg1"/>
              </a:solidFill>
              <a:latin typeface="Minion pro"/>
              <a:cs typeface="Kartika" panose="02020503030404060203" pitchFamily="18" charset="0"/>
            </a:endParaRPr>
          </a:p>
          <a:p>
            <a:pPr marL="36000" algn="ctr">
              <a:spcBef>
                <a:spcPts val="600"/>
              </a:spcBef>
            </a:pPr>
            <a:endParaRPr lang="nb-NO" sz="300" dirty="0">
              <a:solidFill>
                <a:schemeClr val="bg1"/>
              </a:solidFill>
              <a:latin typeface="Minion pro"/>
              <a:cs typeface="Kartika" panose="02020503030404060203" pitchFamily="18" charset="0"/>
            </a:endParaRPr>
          </a:p>
        </p:txBody>
      </p:sp>
      <p:pic>
        <p:nvPicPr>
          <p:cNvPr id="5" name="Picture 4">
            <a:extLst>
              <a:ext uri="{FF2B5EF4-FFF2-40B4-BE49-F238E27FC236}">
                <a16:creationId xmlns:a16="http://schemas.microsoft.com/office/drawing/2014/main" id="{665FE2C8-0361-4361-B022-B1B100575F7E}"/>
              </a:ext>
            </a:extLst>
          </p:cNvPr>
          <p:cNvPicPr>
            <a:picLocks noChangeAspect="1"/>
          </p:cNvPicPr>
          <p:nvPr/>
        </p:nvPicPr>
        <p:blipFill>
          <a:blip r:embed="rId3"/>
          <a:stretch>
            <a:fillRect/>
          </a:stretch>
        </p:blipFill>
        <p:spPr>
          <a:xfrm>
            <a:off x="9666449" y="5149497"/>
            <a:ext cx="562072" cy="551007"/>
          </a:xfrm>
          <a:prstGeom prst="rect">
            <a:avLst/>
          </a:prstGeom>
        </p:spPr>
      </p:pic>
      <p:sp>
        <p:nvSpPr>
          <p:cNvPr id="13" name="TextBox 12">
            <a:extLst>
              <a:ext uri="{FF2B5EF4-FFF2-40B4-BE49-F238E27FC236}">
                <a16:creationId xmlns:a16="http://schemas.microsoft.com/office/drawing/2014/main" id="{C6E9C7F9-7F29-4B33-A3B3-0170927AD83E}"/>
              </a:ext>
            </a:extLst>
          </p:cNvPr>
          <p:cNvSpPr txBox="1"/>
          <p:nvPr/>
        </p:nvSpPr>
        <p:spPr>
          <a:xfrm>
            <a:off x="7679768" y="4450677"/>
            <a:ext cx="2793302" cy="923330"/>
          </a:xfrm>
          <a:prstGeom prst="rect">
            <a:avLst/>
          </a:prstGeom>
          <a:noFill/>
        </p:spPr>
        <p:txBody>
          <a:bodyPr wrap="square">
            <a:spAutoFit/>
          </a:bodyPr>
          <a:lstStyle>
            <a:defPPr>
              <a:defRPr lang="en-US"/>
            </a:defPPr>
            <a:lvl1pPr>
              <a:defRPr>
                <a:latin typeface="Arial Nova" panose="020B0504020202020204" pitchFamily="34" charset="0"/>
                <a:cs typeface="Calibri Light" panose="020F0302020204030204" pitchFamily="34" charset="0"/>
              </a:defRPr>
            </a:lvl1pPr>
          </a:lstStyle>
          <a:p>
            <a:r>
              <a:rPr lang="nb-NO" dirty="0"/>
              <a:t>Leverandørgjelden til VW på kr 350 000 forsvinner ut av balansen </a:t>
            </a:r>
          </a:p>
        </p:txBody>
      </p:sp>
      <p:sp>
        <p:nvSpPr>
          <p:cNvPr id="15" name="TextBox 14">
            <a:extLst>
              <a:ext uri="{FF2B5EF4-FFF2-40B4-BE49-F238E27FC236}">
                <a16:creationId xmlns:a16="http://schemas.microsoft.com/office/drawing/2014/main" id="{83A468FA-2BEE-4F04-88A3-5AA8689D8D05}"/>
              </a:ext>
            </a:extLst>
          </p:cNvPr>
          <p:cNvSpPr txBox="1"/>
          <p:nvPr/>
        </p:nvSpPr>
        <p:spPr>
          <a:xfrm>
            <a:off x="606056" y="5170706"/>
            <a:ext cx="2972729" cy="646331"/>
          </a:xfrm>
          <a:prstGeom prst="rect">
            <a:avLst/>
          </a:prstGeom>
          <a:noFill/>
        </p:spPr>
        <p:txBody>
          <a:bodyPr wrap="square">
            <a:spAutoFit/>
          </a:bodyPr>
          <a:lstStyle>
            <a:defPPr>
              <a:defRPr lang="en-US"/>
            </a:defPPr>
            <a:lvl1pPr>
              <a:defRPr>
                <a:latin typeface="Arial Nova" panose="020B0504020202020204" pitchFamily="34" charset="0"/>
                <a:cs typeface="Calibri Light" panose="020F0302020204030204" pitchFamily="34" charset="0"/>
              </a:defRPr>
            </a:lvl1pPr>
          </a:lstStyle>
          <a:p>
            <a:r>
              <a:rPr lang="nb-NO" dirty="0"/>
              <a:t>Bankinnskuddet reduseres med kr 350 000</a:t>
            </a:r>
          </a:p>
        </p:txBody>
      </p:sp>
      <p:sp>
        <p:nvSpPr>
          <p:cNvPr id="16" name="Rectangle 15">
            <a:extLst>
              <a:ext uri="{FF2B5EF4-FFF2-40B4-BE49-F238E27FC236}">
                <a16:creationId xmlns:a16="http://schemas.microsoft.com/office/drawing/2014/main" id="{0C62C6A3-7B3A-453A-85C0-10DB9B2E27F1}"/>
              </a:ext>
            </a:extLst>
          </p:cNvPr>
          <p:cNvSpPr/>
          <p:nvPr/>
        </p:nvSpPr>
        <p:spPr>
          <a:xfrm>
            <a:off x="3719963" y="5109065"/>
            <a:ext cx="1949246" cy="591439"/>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latin typeface="Calibri Light" panose="020F0302020204030204" pitchFamily="34" charset="0"/>
                <a:cs typeface="Calibri Light" panose="020F0302020204030204" pitchFamily="34" charset="0"/>
              </a:rPr>
              <a:t>Bankinnskudd     50 000</a:t>
            </a:r>
          </a:p>
        </p:txBody>
      </p:sp>
      <p:sp>
        <p:nvSpPr>
          <p:cNvPr id="19" name="Rectangle 18">
            <a:extLst>
              <a:ext uri="{FF2B5EF4-FFF2-40B4-BE49-F238E27FC236}">
                <a16:creationId xmlns:a16="http://schemas.microsoft.com/office/drawing/2014/main" id="{98ED69C9-2E41-4EB0-95B9-B9FC5783DB98}"/>
              </a:ext>
            </a:extLst>
          </p:cNvPr>
          <p:cNvSpPr/>
          <p:nvPr/>
        </p:nvSpPr>
        <p:spPr>
          <a:xfrm>
            <a:off x="5700693" y="3492852"/>
            <a:ext cx="1944559" cy="591439"/>
          </a:xfrm>
          <a:prstGeom prst="rect">
            <a:avLst/>
          </a:prstGeom>
          <a:solidFill>
            <a:srgbClr val="7DA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latin typeface="Calibri Light" panose="020F0302020204030204" pitchFamily="34" charset="0"/>
                <a:cs typeface="Calibri Light" panose="020F0302020204030204" pitchFamily="34" charset="0"/>
              </a:rPr>
              <a:t>50 000</a:t>
            </a:r>
          </a:p>
        </p:txBody>
      </p:sp>
      <p:sp>
        <p:nvSpPr>
          <p:cNvPr id="2" name="Footer Placeholder 8">
            <a:extLst>
              <a:ext uri="{FF2B5EF4-FFF2-40B4-BE49-F238E27FC236}">
                <a16:creationId xmlns:a16="http://schemas.microsoft.com/office/drawing/2014/main" id="{180229CF-9D55-31FD-6957-220B31A04FF8}"/>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3" name="Slide Number Placeholder 9">
            <a:extLst>
              <a:ext uri="{FF2B5EF4-FFF2-40B4-BE49-F238E27FC236}">
                <a16:creationId xmlns:a16="http://schemas.microsoft.com/office/drawing/2014/main" id="{1A144A05-4235-D0E3-FD5B-8023972CFCD3}"/>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25</a:t>
            </a:fld>
            <a:endParaRPr lang="nb-NO" altLang="nb-NO" sz="700" dirty="0">
              <a:solidFill>
                <a:schemeClr val="bg2">
                  <a:lumMod val="25000"/>
                </a:schemeClr>
              </a:solidFill>
              <a:cs typeface="Calibri" panose="020F0502020204030204" pitchFamily="34" charset="0"/>
            </a:endParaRPr>
          </a:p>
        </p:txBody>
      </p:sp>
      <p:sp>
        <p:nvSpPr>
          <p:cNvPr id="4" name="TextBox 3">
            <a:extLst>
              <a:ext uri="{FF2B5EF4-FFF2-40B4-BE49-F238E27FC236}">
                <a16:creationId xmlns:a16="http://schemas.microsoft.com/office/drawing/2014/main" id="{A09F2258-DB12-97FD-8EB7-9FEFB90EFA7F}"/>
              </a:ext>
            </a:extLst>
          </p:cNvPr>
          <p:cNvSpPr txBox="1"/>
          <p:nvPr/>
        </p:nvSpPr>
        <p:spPr>
          <a:xfrm>
            <a:off x="411402" y="299714"/>
            <a:ext cx="6096000" cy="577081"/>
          </a:xfrm>
          <a:prstGeom prst="rect">
            <a:avLst/>
          </a:prstGeom>
        </p:spPr>
        <p:txBody>
          <a:bodyPr vert="horz" wrap="square" lIns="91440" tIns="45720" rIns="91440" bIns="45720" rtlCol="0" anchor="ctr">
            <a:spAutoFit/>
          </a:bodyPr>
          <a:lstStyle>
            <a:lvl1pPr>
              <a:lnSpc>
                <a:spcPct val="90000"/>
              </a:lnSpc>
              <a:spcBef>
                <a:spcPct val="0"/>
              </a:spcBef>
              <a:buNone/>
              <a:defRPr sz="3500">
                <a:solidFill>
                  <a:srgbClr val="41723A"/>
                </a:solidFill>
                <a:latin typeface="Calibri Light" panose="020F0302020204030204" pitchFamily="34" charset="0"/>
                <a:ea typeface="+mj-ea"/>
                <a:cs typeface="Calibri Light" panose="020F0302020204030204" pitchFamily="34" charset="0"/>
              </a:defRPr>
            </a:lvl1pPr>
          </a:lstStyle>
          <a:p>
            <a:r>
              <a:rPr lang="nb-NO" dirty="0"/>
              <a:t>Balanselikningen;</a:t>
            </a:r>
            <a:endParaRPr lang="en-GB" dirty="0"/>
          </a:p>
        </p:txBody>
      </p:sp>
    </p:spTree>
    <p:extLst>
      <p:ext uri="{BB962C8B-B14F-4D97-AF65-F5344CB8AC3E}">
        <p14:creationId xmlns:p14="http://schemas.microsoft.com/office/powerpoint/2010/main" val="15476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4" grpId="0" animBg="1"/>
      <p:bldP spid="13" grpId="0"/>
      <p:bldP spid="15" grpId="0"/>
      <p:bldP spid="16"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F4AD3C-A275-43B3-86AE-EAA12CC2A801}"/>
              </a:ext>
            </a:extLst>
          </p:cNvPr>
          <p:cNvPicPr>
            <a:picLocks noChangeAspect="1"/>
          </p:cNvPicPr>
          <p:nvPr/>
        </p:nvPicPr>
        <p:blipFill>
          <a:blip r:embed="rId2"/>
          <a:stretch>
            <a:fillRect/>
          </a:stretch>
        </p:blipFill>
        <p:spPr>
          <a:xfrm>
            <a:off x="449622" y="258587"/>
            <a:ext cx="9358777" cy="5790185"/>
          </a:xfrm>
          <a:prstGeom prst="rect">
            <a:avLst/>
          </a:prstGeom>
        </p:spPr>
      </p:pic>
      <p:pic>
        <p:nvPicPr>
          <p:cNvPr id="11" name="Picture 10">
            <a:extLst>
              <a:ext uri="{FF2B5EF4-FFF2-40B4-BE49-F238E27FC236}">
                <a16:creationId xmlns:a16="http://schemas.microsoft.com/office/drawing/2014/main" id="{9A8B6155-89B5-4F88-A338-7D6FC81817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704512" y="260648"/>
            <a:ext cx="963247" cy="942498"/>
          </a:xfrm>
          <a:prstGeom prst="rect">
            <a:avLst/>
          </a:prstGeom>
        </p:spPr>
      </p:pic>
      <p:sp>
        <p:nvSpPr>
          <p:cNvPr id="17" name="Rectangle 16">
            <a:extLst>
              <a:ext uri="{FF2B5EF4-FFF2-40B4-BE49-F238E27FC236}">
                <a16:creationId xmlns:a16="http://schemas.microsoft.com/office/drawing/2014/main" id="{7FAE208C-0BF9-41BC-A767-66BC2C12293E}"/>
              </a:ext>
            </a:extLst>
          </p:cNvPr>
          <p:cNvSpPr/>
          <p:nvPr/>
        </p:nvSpPr>
        <p:spPr>
          <a:xfrm>
            <a:off x="9953093" y="3849578"/>
            <a:ext cx="1221026" cy="644751"/>
          </a:xfrm>
          <a:prstGeom prst="rect">
            <a:avLst/>
          </a:prstGeom>
          <a:solidFill>
            <a:srgbClr val="5E8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b="1" dirty="0">
              <a:latin typeface="Calibri Light" panose="020F0302020204030204" pitchFamily="34" charset="0"/>
              <a:cs typeface="Calibri Light" panose="020F0302020204030204" pitchFamily="34" charset="0"/>
            </a:endParaRPr>
          </a:p>
          <a:p>
            <a:pPr algn="ctr"/>
            <a:endParaRPr lang="nb-NO" sz="1600" b="1" dirty="0">
              <a:latin typeface="Calibri Light" panose="020F0302020204030204" pitchFamily="34" charset="0"/>
              <a:cs typeface="Calibri Light" panose="020F0302020204030204" pitchFamily="34" charset="0"/>
            </a:endParaRPr>
          </a:p>
          <a:p>
            <a:pPr algn="ctr"/>
            <a:r>
              <a:rPr lang="nb-NO" b="1" dirty="0">
                <a:latin typeface="Calibri Light" panose="020F0302020204030204" pitchFamily="34" charset="0"/>
                <a:cs typeface="Calibri Light" panose="020F0302020204030204" pitchFamily="34" charset="0"/>
              </a:rPr>
              <a:t>Egenkapital (EK)</a:t>
            </a:r>
          </a:p>
          <a:p>
            <a:pPr algn="ctr"/>
            <a:endParaRPr lang="nb-NO" sz="1600" b="1" dirty="0">
              <a:latin typeface="Calibri Light" panose="020F0302020204030204" pitchFamily="34" charset="0"/>
              <a:cs typeface="Calibri Light" panose="020F0302020204030204" pitchFamily="34" charset="0"/>
            </a:endParaRPr>
          </a:p>
          <a:p>
            <a:pPr algn="ctr"/>
            <a:endParaRPr lang="nb-NO" sz="1600" b="1" dirty="0">
              <a:latin typeface="Calibri Light" panose="020F0302020204030204" pitchFamily="34" charset="0"/>
              <a:cs typeface="Calibri Light" panose="020F0302020204030204" pitchFamily="34" charset="0"/>
            </a:endParaRPr>
          </a:p>
        </p:txBody>
      </p:sp>
      <p:sp>
        <p:nvSpPr>
          <p:cNvPr id="18" name="Rectangle 17">
            <a:extLst>
              <a:ext uri="{FF2B5EF4-FFF2-40B4-BE49-F238E27FC236}">
                <a16:creationId xmlns:a16="http://schemas.microsoft.com/office/drawing/2014/main" id="{B8E3A74D-1FBB-4948-A9A7-EA21CB928F03}"/>
              </a:ext>
            </a:extLst>
          </p:cNvPr>
          <p:cNvSpPr/>
          <p:nvPr/>
        </p:nvSpPr>
        <p:spPr>
          <a:xfrm>
            <a:off x="9953093" y="4525354"/>
            <a:ext cx="1221026" cy="836703"/>
          </a:xfrm>
          <a:prstGeom prst="rect">
            <a:avLst/>
          </a:prstGeom>
          <a:solidFill>
            <a:srgbClr val="7DA784">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1" dirty="0">
              <a:latin typeface="Calibri Light" panose="020F0302020204030204" pitchFamily="34" charset="0"/>
              <a:cs typeface="Calibri Light" panose="020F0302020204030204" pitchFamily="34" charset="0"/>
            </a:endParaRPr>
          </a:p>
          <a:p>
            <a:pPr algn="ctr"/>
            <a:r>
              <a:rPr lang="nb-NO" b="1" dirty="0">
                <a:latin typeface="Calibri Light" panose="020F0302020204030204" pitchFamily="34" charset="0"/>
                <a:cs typeface="Calibri Light" panose="020F0302020204030204" pitchFamily="34" charset="0"/>
              </a:rPr>
              <a:t>Gjeld (G)</a:t>
            </a:r>
          </a:p>
          <a:p>
            <a:pPr algn="ctr"/>
            <a:endParaRPr lang="nb-NO" sz="2000" b="1" dirty="0">
              <a:latin typeface="Calibri Light" panose="020F0302020204030204" pitchFamily="34" charset="0"/>
              <a:cs typeface="Calibri Light" panose="020F0302020204030204" pitchFamily="34" charset="0"/>
            </a:endParaRPr>
          </a:p>
          <a:p>
            <a:pPr algn="ctr"/>
            <a:endParaRPr lang="nb-NO" sz="2000" b="1" dirty="0">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F624A141-8A67-47DF-BF72-6C86BC113547}"/>
              </a:ext>
            </a:extLst>
          </p:cNvPr>
          <p:cNvSpPr/>
          <p:nvPr/>
        </p:nvSpPr>
        <p:spPr>
          <a:xfrm>
            <a:off x="4943872" y="5674750"/>
            <a:ext cx="4896544" cy="405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65">
            <a:extLst>
              <a:ext uri="{FF2B5EF4-FFF2-40B4-BE49-F238E27FC236}">
                <a16:creationId xmlns:a16="http://schemas.microsoft.com/office/drawing/2014/main" id="{A51890B3-D53C-44F2-8098-5136D188DCCC}"/>
              </a:ext>
            </a:extLst>
          </p:cNvPr>
          <p:cNvSpPr txBox="1"/>
          <p:nvPr/>
        </p:nvSpPr>
        <p:spPr>
          <a:xfrm>
            <a:off x="6024896" y="5544121"/>
            <a:ext cx="5472609" cy="545524"/>
          </a:xfrm>
          <a:prstGeom prst="rect">
            <a:avLst/>
          </a:prstGeom>
          <a:solidFill>
            <a:srgbClr val="5E8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algn="ctr">
              <a:defRPr sz="1400">
                <a:solidFill>
                  <a:schemeClr val="lt1"/>
                </a:solidFill>
                <a:latin typeface="Calibri Light" panose="020F0302020204030204" pitchFamily="34" charset="0"/>
                <a:cs typeface="Calibri Light" panose="020F03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nb-NO" sz="1600" dirty="0"/>
              <a:t>Noe av overskuddet utbetales til eierne i form av utbytte. Resten tilbakeholdes for videre vekst og øker eiernes egenkapital.</a:t>
            </a:r>
          </a:p>
        </p:txBody>
      </p:sp>
      <p:sp>
        <p:nvSpPr>
          <p:cNvPr id="13" name="Circle: Hollow 12">
            <a:extLst>
              <a:ext uri="{FF2B5EF4-FFF2-40B4-BE49-F238E27FC236}">
                <a16:creationId xmlns:a16="http://schemas.microsoft.com/office/drawing/2014/main" id="{FF102D9B-1D65-4F4F-A95A-08159B95A633}"/>
              </a:ext>
            </a:extLst>
          </p:cNvPr>
          <p:cNvSpPr/>
          <p:nvPr/>
        </p:nvSpPr>
        <p:spPr>
          <a:xfrm>
            <a:off x="3578152" y="5593693"/>
            <a:ext cx="1581744" cy="486102"/>
          </a:xfrm>
          <a:prstGeom prst="donut">
            <a:avLst>
              <a:gd name="adj" fmla="val 6615"/>
            </a:avLst>
          </a:prstGeom>
          <a:ln>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Rectangle 19">
            <a:extLst>
              <a:ext uri="{FF2B5EF4-FFF2-40B4-BE49-F238E27FC236}">
                <a16:creationId xmlns:a16="http://schemas.microsoft.com/office/drawing/2014/main" id="{66C39010-D0C9-4B59-9271-7218CDCE3974}"/>
              </a:ext>
            </a:extLst>
          </p:cNvPr>
          <p:cNvSpPr/>
          <p:nvPr/>
        </p:nvSpPr>
        <p:spPr>
          <a:xfrm>
            <a:off x="5597322" y="4410587"/>
            <a:ext cx="3168352" cy="894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FB098BB-C759-4A80-BD4F-956F3348742C}"/>
              </a:ext>
            </a:extLst>
          </p:cNvPr>
          <p:cNvSpPr/>
          <p:nvPr/>
        </p:nvSpPr>
        <p:spPr>
          <a:xfrm>
            <a:off x="8692529" y="3845435"/>
            <a:ext cx="1221026" cy="1516621"/>
          </a:xfrm>
          <a:prstGeom prst="rect">
            <a:avLst/>
          </a:prstGeom>
          <a:solidFill>
            <a:srgbClr val="7DA784">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a:latin typeface="Calibri Light" panose="020F0302020204030204" pitchFamily="34" charset="0"/>
                <a:cs typeface="Calibri Light" panose="020F0302020204030204" pitchFamily="34" charset="0"/>
              </a:rPr>
              <a:t>Eiendeler (E)</a:t>
            </a:r>
          </a:p>
          <a:p>
            <a:pPr algn="ctr"/>
            <a:endParaRPr lang="nb-NO" sz="1600" b="1" dirty="0">
              <a:latin typeface="Calibri Light" panose="020F0302020204030204" pitchFamily="34" charset="0"/>
              <a:cs typeface="Calibri Light" panose="020F0302020204030204" pitchFamily="34" charset="0"/>
            </a:endParaRPr>
          </a:p>
        </p:txBody>
      </p:sp>
      <p:cxnSp>
        <p:nvCxnSpPr>
          <p:cNvPr id="22" name="Connector: Elbow 21">
            <a:extLst>
              <a:ext uri="{FF2B5EF4-FFF2-40B4-BE49-F238E27FC236}">
                <a16:creationId xmlns:a16="http://schemas.microsoft.com/office/drawing/2014/main" id="{DFA3AB47-2778-496E-BC1F-A243E84CEF0E}"/>
              </a:ext>
            </a:extLst>
          </p:cNvPr>
          <p:cNvCxnSpPr>
            <a:cxnSpLocks/>
            <a:stCxn id="19" idx="3"/>
            <a:endCxn id="17" idx="3"/>
          </p:cNvCxnSpPr>
          <p:nvPr/>
        </p:nvCxnSpPr>
        <p:spPr>
          <a:xfrm flipH="1" flipV="1">
            <a:off x="11174119" y="4171954"/>
            <a:ext cx="323386" cy="1644929"/>
          </a:xfrm>
          <a:prstGeom prst="bentConnector3">
            <a:avLst>
              <a:gd name="adj1" fmla="val -70690"/>
            </a:avLst>
          </a:prstGeom>
          <a:ln w="111125">
            <a:solidFill>
              <a:srgbClr val="5E8C66"/>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8">
            <a:extLst>
              <a:ext uri="{FF2B5EF4-FFF2-40B4-BE49-F238E27FC236}">
                <a16:creationId xmlns:a16="http://schemas.microsoft.com/office/drawing/2014/main" id="{01B16C22-F414-8803-4012-9BB6529111E9}"/>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3" name="Slide Number Placeholder 9">
            <a:extLst>
              <a:ext uri="{FF2B5EF4-FFF2-40B4-BE49-F238E27FC236}">
                <a16:creationId xmlns:a16="http://schemas.microsoft.com/office/drawing/2014/main" id="{6D776056-0FCB-A0E3-D9BB-BB10D5F9DC66}"/>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26</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20011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3"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tel 1"/>
          <p:cNvSpPr>
            <a:spLocks noGrp="1"/>
          </p:cNvSpPr>
          <p:nvPr>
            <p:ph type="title"/>
          </p:nvPr>
        </p:nvSpPr>
        <p:spPr>
          <a:xfrm>
            <a:off x="287018" y="219301"/>
            <a:ext cx="9624392" cy="1006429"/>
          </a:xfrm>
        </p:spPr>
        <p:txBody>
          <a:bodyPr vert="horz" wrap="square" lIns="91440" tIns="45720" rIns="91440" bIns="45720" rtlCol="0" anchor="ctr">
            <a:spAutoFit/>
          </a:bodyPr>
          <a:lstStyle/>
          <a:p>
            <a:r>
              <a:rPr lang="nb-NO" sz="6600" dirty="0">
                <a:solidFill>
                  <a:srgbClr val="41723A"/>
                </a:solidFill>
                <a:latin typeface="Calibri Light" panose="020F0302020204030204" pitchFamily="34" charset="0"/>
                <a:cs typeface="Calibri Light" panose="020F0302020204030204" pitchFamily="34" charset="0"/>
              </a:rPr>
              <a:t>Hva er Egenkapital (EK)?</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ED8AF63-77DA-472C-A6A9-CA160668498D}"/>
                  </a:ext>
                </a:extLst>
              </p14:cNvPr>
              <p14:cNvContentPartPr/>
              <p14:nvPr/>
            </p14:nvContentPartPr>
            <p14:xfrm>
              <a:off x="10909440" y="488880"/>
              <a:ext cx="360" cy="360"/>
            </p14:xfrm>
          </p:contentPart>
        </mc:Choice>
        <mc:Fallback xmlns="">
          <p:pic>
            <p:nvPicPr>
              <p:cNvPr id="4" name="Ink 3">
                <a:extLst>
                  <a:ext uri="{FF2B5EF4-FFF2-40B4-BE49-F238E27FC236}">
                    <a16:creationId xmlns:a16="http://schemas.microsoft.com/office/drawing/2014/main" id="{FED8AF63-77DA-472C-A6A9-CA160668498D}"/>
                  </a:ext>
                </a:extLst>
              </p:cNvPr>
              <p:cNvPicPr/>
              <p:nvPr/>
            </p:nvPicPr>
            <p:blipFill>
              <a:blip r:embed="rId4"/>
              <a:stretch>
                <a:fillRect/>
              </a:stretch>
            </p:blipFill>
            <p:spPr>
              <a:xfrm>
                <a:off x="10900080" y="479520"/>
                <a:ext cx="19080" cy="19080"/>
              </a:xfrm>
              <a:prstGeom prst="rect">
                <a:avLst/>
              </a:prstGeom>
            </p:spPr>
          </p:pic>
        </mc:Fallback>
      </mc:AlternateContent>
      <p:sp>
        <p:nvSpPr>
          <p:cNvPr id="3" name="Footer Placeholder 8">
            <a:extLst>
              <a:ext uri="{FF2B5EF4-FFF2-40B4-BE49-F238E27FC236}">
                <a16:creationId xmlns:a16="http://schemas.microsoft.com/office/drawing/2014/main" id="{590269F0-ACC2-1E44-8302-CBC4673EB6FB}"/>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4D3B6151-60F9-8B7C-ADF7-74177B5C3366}"/>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27</a:t>
            </a:fld>
            <a:endParaRPr lang="nb-NO" altLang="nb-NO" sz="700" dirty="0">
              <a:solidFill>
                <a:schemeClr val="bg2">
                  <a:lumMod val="25000"/>
                </a:schemeClr>
              </a:solidFill>
              <a:cs typeface="Calibri" panose="020F0502020204030204" pitchFamily="34" charset="0"/>
            </a:endParaRPr>
          </a:p>
        </p:txBody>
      </p:sp>
      <p:sp>
        <p:nvSpPr>
          <p:cNvPr id="10" name="TextBox 9">
            <a:extLst>
              <a:ext uri="{FF2B5EF4-FFF2-40B4-BE49-F238E27FC236}">
                <a16:creationId xmlns:a16="http://schemas.microsoft.com/office/drawing/2014/main" id="{BA8A1379-FF37-F145-C34B-D61EAF298A1C}"/>
              </a:ext>
            </a:extLst>
          </p:cNvPr>
          <p:cNvSpPr txBox="1"/>
          <p:nvPr/>
        </p:nvSpPr>
        <p:spPr>
          <a:xfrm>
            <a:off x="415591" y="1956563"/>
            <a:ext cx="8236619" cy="584775"/>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nb-NO" altLang="nb-NO" sz="3200" i="0" u="none" strike="noStrike" cap="none" normalizeH="0" baseline="0" dirty="0">
                <a:ln>
                  <a:noFill/>
                </a:ln>
                <a:solidFill>
                  <a:srgbClr val="385723"/>
                </a:solidFill>
                <a:effectLst/>
                <a:latin typeface="Arial Black" panose="020B0A04020102020204" pitchFamily="34" charset="0"/>
                <a:cs typeface="Calibri Light" panose="020F0302020204030204" pitchFamily="34" charset="0"/>
              </a:rPr>
              <a:t>Er det bedriftens </a:t>
            </a:r>
            <a:r>
              <a:rPr kumimoji="0" lang="nb-NO" altLang="nb-NO" sz="3200" i="1" u="none" strike="noStrike" cap="none" normalizeH="0" baseline="0" dirty="0">
                <a:ln>
                  <a:noFill/>
                </a:ln>
                <a:solidFill>
                  <a:srgbClr val="385723"/>
                </a:solidFill>
                <a:effectLst/>
                <a:latin typeface="Arial Black" panose="020B0A04020102020204" pitchFamily="34" charset="0"/>
                <a:cs typeface="Calibri Light" panose="020F0302020204030204" pitchFamily="34" charset="0"/>
              </a:rPr>
              <a:t>egen </a:t>
            </a:r>
            <a:r>
              <a:rPr kumimoji="0" lang="nb-NO" altLang="nb-NO" sz="3200" i="0" u="none" strike="noStrike" cap="none" normalizeH="0" baseline="0" dirty="0">
                <a:ln>
                  <a:noFill/>
                </a:ln>
                <a:solidFill>
                  <a:srgbClr val="385723"/>
                </a:solidFill>
                <a:effectLst/>
                <a:latin typeface="Arial Black" panose="020B0A04020102020204" pitchFamily="34" charset="0"/>
                <a:cs typeface="Calibri Light" panose="020F0302020204030204" pitchFamily="34" charset="0"/>
              </a:rPr>
              <a:t>kapital?</a:t>
            </a:r>
            <a:endParaRPr kumimoji="0" lang="nb-NO" altLang="nb-NO" sz="4000" i="0" u="none" strike="noStrike" cap="none" normalizeH="0" baseline="0" dirty="0">
              <a:ln>
                <a:noFill/>
              </a:ln>
              <a:solidFill>
                <a:srgbClr val="385723"/>
              </a:solidFill>
              <a:effectLst/>
              <a:latin typeface="Arial Black" panose="020B0A0402010202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F4D98399-6449-5673-7014-8E8669DC731C}"/>
              </a:ext>
            </a:extLst>
          </p:cNvPr>
          <p:cNvSpPr txBox="1"/>
          <p:nvPr/>
        </p:nvSpPr>
        <p:spPr>
          <a:xfrm>
            <a:off x="7525555" y="1694952"/>
            <a:ext cx="2385855" cy="110799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6600" b="1" i="0" u="none" strike="noStrike" cap="none" normalizeH="0" baseline="0" dirty="0">
                <a:ln>
                  <a:noFill/>
                </a:ln>
                <a:solidFill>
                  <a:srgbClr val="385723"/>
                </a:solidFill>
                <a:effectLst/>
                <a:latin typeface="Arial Black" panose="020B0A04020102020204" pitchFamily="34" charset="0"/>
                <a:cs typeface="Calibri Light" panose="020F0302020204030204" pitchFamily="34" charset="0"/>
              </a:rPr>
              <a:t>NEI!</a:t>
            </a:r>
            <a:endParaRPr kumimoji="0" lang="nb-NO" altLang="nb-NO" sz="8000" b="1" i="0" u="none" strike="noStrike" cap="none" normalizeH="0" baseline="0" dirty="0">
              <a:ln>
                <a:noFill/>
              </a:ln>
              <a:solidFill>
                <a:srgbClr val="385723"/>
              </a:solidFill>
              <a:effectLst/>
              <a:latin typeface="Arial Black" panose="020B0A0402010202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30E6E6FD-CCAA-B644-3736-CA772042FAD9}"/>
              </a:ext>
            </a:extLst>
          </p:cNvPr>
          <p:cNvSpPr txBox="1"/>
          <p:nvPr/>
        </p:nvSpPr>
        <p:spPr>
          <a:xfrm>
            <a:off x="415590" y="2972226"/>
            <a:ext cx="11589941" cy="227754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2000" b="1" i="0" u="none" strike="noStrike" cap="none" normalizeH="0" baseline="0" dirty="0">
                <a:ln>
                  <a:noFill/>
                </a:ln>
                <a:solidFill>
                  <a:srgbClr val="222222"/>
                </a:solidFill>
                <a:effectLst/>
              </a:rPr>
              <a:t>Egenkapitalen</a:t>
            </a:r>
            <a:r>
              <a:rPr kumimoji="0" lang="nb-NO" altLang="nb-NO" sz="2000" b="0" i="0" u="none" strike="noStrike" cap="none" normalizeH="0" baseline="0" dirty="0">
                <a:ln>
                  <a:noFill/>
                </a:ln>
                <a:solidFill>
                  <a:srgbClr val="222222"/>
                </a:solidFill>
                <a:effectLst/>
              </a:rPr>
              <a:t> er:</a:t>
            </a:r>
            <a:endParaRPr kumimoji="0" lang="nb-NO" altLang="nb-NO"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5400" i="0" u="none" strike="noStrike" cap="none" normalizeH="0" baseline="0" dirty="0">
                <a:ln>
                  <a:noFill/>
                </a:ln>
                <a:solidFill>
                  <a:srgbClr val="5E8C66"/>
                </a:solidFill>
                <a:effectLst/>
                <a:latin typeface="Aldhabi" panose="01000000000000000000" pitchFamily="2" charset="-78"/>
                <a:cs typeface="Aldhabi" panose="01000000000000000000" pitchFamily="2" charset="-78"/>
              </a:rPr>
              <a:t>“</a:t>
            </a:r>
            <a:r>
              <a:rPr kumimoji="0" lang="nb-NO" altLang="nb-NO" sz="5400" i="0" u="none" strike="noStrike" cap="none" normalizeH="0" baseline="0" dirty="0">
                <a:ln>
                  <a:noFill/>
                </a:ln>
                <a:solidFill>
                  <a:srgbClr val="5E8C66"/>
                </a:solidFill>
                <a:effectLst/>
                <a:latin typeface="Times New Roman" panose="02020603050405020304" pitchFamily="18" charset="0"/>
                <a:cs typeface="Times New Roman" panose="02020603050405020304" pitchFamily="18" charset="0"/>
              </a:rPr>
              <a:t>DE </a:t>
            </a:r>
            <a:r>
              <a:rPr kumimoji="0" lang="nb-NO" altLang="nb-NO" sz="5400" b="1" i="0" u="sng" strike="noStrike" cap="none" normalizeH="0" baseline="0" dirty="0">
                <a:ln>
                  <a:noFill/>
                </a:ln>
                <a:solidFill>
                  <a:srgbClr val="385723"/>
                </a:solidFill>
                <a:effectLst/>
                <a:latin typeface="Times New Roman" panose="02020603050405020304" pitchFamily="18" charset="0"/>
                <a:cs typeface="Times New Roman" panose="02020603050405020304" pitchFamily="18" charset="0"/>
              </a:rPr>
              <a:t>USIKREDE</a:t>
            </a:r>
            <a:r>
              <a:rPr kumimoji="0" lang="nb-NO" altLang="nb-NO" sz="54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 </a:t>
            </a:r>
            <a:r>
              <a:rPr kumimoji="0" lang="nb-NO" altLang="nb-NO" sz="5400" i="0" u="none" strike="noStrike" cap="none" normalizeH="0" baseline="0" dirty="0">
                <a:ln>
                  <a:noFill/>
                </a:ln>
                <a:solidFill>
                  <a:srgbClr val="5E8C66"/>
                </a:solidFill>
                <a:effectLst/>
                <a:latin typeface="Times New Roman" panose="02020603050405020304" pitchFamily="18" charset="0"/>
                <a:cs typeface="Times New Roman" panose="02020603050405020304" pitchFamily="18" charset="0"/>
              </a:rPr>
              <a:t>PENGENE EIERNE HAR SKUTT INN I SELSKAPET”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400" i="0" u="none" strike="noStrike" cap="none" normalizeH="0" baseline="0" dirty="0">
              <a:ln>
                <a:noFill/>
              </a:ln>
              <a:solidFill>
                <a:srgbClr val="5E8C66"/>
              </a:solidFill>
              <a:effectLst/>
            </a:endParaRPr>
          </a:p>
        </p:txBody>
      </p:sp>
      <p:sp>
        <p:nvSpPr>
          <p:cNvPr id="18" name="TextBox 17">
            <a:extLst>
              <a:ext uri="{FF2B5EF4-FFF2-40B4-BE49-F238E27FC236}">
                <a16:creationId xmlns:a16="http://schemas.microsoft.com/office/drawing/2014/main" id="{C53CF188-238B-B472-7BF0-4BBADBE5EC07}"/>
              </a:ext>
            </a:extLst>
          </p:cNvPr>
          <p:cNvSpPr txBox="1"/>
          <p:nvPr/>
        </p:nvSpPr>
        <p:spPr>
          <a:xfrm>
            <a:off x="3015916" y="5239767"/>
            <a:ext cx="6160168"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nb-NO" altLang="nb-NO" sz="1800" dirty="0">
                <a:solidFill>
                  <a:srgbClr val="5E8C66"/>
                </a:solidFill>
              </a:rPr>
              <a:t>(du kan tenke på det som en slags ‘gjeld’ til eierne)</a:t>
            </a:r>
            <a:endParaRPr kumimoji="0" lang="nb-NO" altLang="nb-NO" sz="1400" i="0" u="none" strike="noStrike" cap="none" normalizeH="0" baseline="0" dirty="0">
              <a:ln>
                <a:noFill/>
              </a:ln>
              <a:solidFill>
                <a:srgbClr val="5E8C66"/>
              </a:solidFill>
              <a:effectLst/>
            </a:endParaRPr>
          </a:p>
        </p:txBody>
      </p:sp>
      <p:sp>
        <p:nvSpPr>
          <p:cNvPr id="19" name="TextBox 18">
            <a:extLst>
              <a:ext uri="{FF2B5EF4-FFF2-40B4-BE49-F238E27FC236}">
                <a16:creationId xmlns:a16="http://schemas.microsoft.com/office/drawing/2014/main" id="{0F529958-04E7-D7F1-31F9-30CC959471DD}"/>
              </a:ext>
            </a:extLst>
          </p:cNvPr>
          <p:cNvSpPr txBox="1"/>
          <p:nvPr/>
        </p:nvSpPr>
        <p:spPr>
          <a:xfrm>
            <a:off x="0" y="5712335"/>
            <a:ext cx="12192000"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nb-NO" altLang="nb-NO" sz="2800" dirty="0">
                <a:solidFill>
                  <a:srgbClr val="5E8C66"/>
                </a:solidFill>
                <a:latin typeface="Times New Roman" panose="02020603050405020304" pitchFamily="18" charset="0"/>
                <a:cs typeface="Times New Roman" panose="02020603050405020304" pitchFamily="18" charset="0"/>
              </a:rPr>
              <a:t>… eller ganske enkelt </a:t>
            </a:r>
            <a:r>
              <a:rPr lang="nb-NO" altLang="nb-NO" sz="2800" i="1" u="sng" dirty="0">
                <a:solidFill>
                  <a:srgbClr val="5E8C66"/>
                </a:solidFill>
                <a:latin typeface="Times New Roman" panose="02020603050405020304" pitchFamily="18" charset="0"/>
                <a:cs typeface="Times New Roman" panose="02020603050405020304" pitchFamily="18" charset="0"/>
              </a:rPr>
              <a:t>verdien</a:t>
            </a:r>
            <a:r>
              <a:rPr lang="nb-NO" altLang="nb-NO" sz="2800" dirty="0">
                <a:solidFill>
                  <a:srgbClr val="5E8C66"/>
                </a:solidFill>
                <a:latin typeface="Times New Roman" panose="02020603050405020304" pitchFamily="18" charset="0"/>
                <a:cs typeface="Times New Roman" panose="02020603050405020304" pitchFamily="18" charset="0"/>
              </a:rPr>
              <a:t> av eiendelene fra trukket </a:t>
            </a:r>
            <a:r>
              <a:rPr lang="nb-NO" altLang="nb-NO" sz="2800" i="1" u="sng" dirty="0">
                <a:solidFill>
                  <a:srgbClr val="5E8C66"/>
                </a:solidFill>
                <a:latin typeface="Times New Roman" panose="02020603050405020304" pitchFamily="18" charset="0"/>
                <a:cs typeface="Times New Roman" panose="02020603050405020304" pitchFamily="18" charset="0"/>
              </a:rPr>
              <a:t>verdien</a:t>
            </a:r>
            <a:r>
              <a:rPr lang="nb-NO" altLang="nb-NO" sz="2800" dirty="0">
                <a:solidFill>
                  <a:srgbClr val="5E8C66"/>
                </a:solidFill>
                <a:latin typeface="Times New Roman" panose="02020603050405020304" pitchFamily="18" charset="0"/>
                <a:cs typeface="Times New Roman" panose="02020603050405020304" pitchFamily="18" charset="0"/>
              </a:rPr>
              <a:t> av gjelda</a:t>
            </a:r>
            <a:endParaRPr kumimoji="0" lang="nb-NO" altLang="nb-NO" sz="2000" i="0" u="none" strike="noStrike" cap="none" normalizeH="0" baseline="0" dirty="0">
              <a:ln>
                <a:noFill/>
              </a:ln>
              <a:solidFill>
                <a:srgbClr val="5E8C6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4602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AF8"/>
        </a:solidFill>
        <a:effectLst/>
      </p:bgPr>
    </p:bg>
    <p:spTree>
      <p:nvGrpSpPr>
        <p:cNvPr id="1" name=""/>
        <p:cNvGrpSpPr/>
        <p:nvPr/>
      </p:nvGrpSpPr>
      <p:grpSpPr>
        <a:xfrm>
          <a:off x="0" y="0"/>
          <a:ext cx="0" cy="0"/>
          <a:chOff x="0" y="0"/>
          <a:chExt cx="0" cy="0"/>
        </a:xfrm>
      </p:grpSpPr>
      <p:sp>
        <p:nvSpPr>
          <p:cNvPr id="6" name="Tittel 1"/>
          <p:cNvSpPr>
            <a:spLocks noGrp="1"/>
          </p:cNvSpPr>
          <p:nvPr>
            <p:ph type="title"/>
          </p:nvPr>
        </p:nvSpPr>
        <p:spPr>
          <a:xfrm>
            <a:off x="324727" y="332588"/>
            <a:ext cx="11275393" cy="646331"/>
          </a:xfrm>
        </p:spPr>
        <p:txBody>
          <a:bodyPr vert="horz" wrap="square" lIns="91440" tIns="45720" rIns="91440" bIns="45720" rtlCol="0" anchor="ctr">
            <a:spAutoFit/>
          </a:bodyPr>
          <a:lstStyle/>
          <a:p>
            <a:r>
              <a:rPr lang="nb-NO" sz="4000" dirty="0">
                <a:solidFill>
                  <a:srgbClr val="41723A"/>
                </a:solidFill>
                <a:latin typeface="Calibri Light" panose="020F0302020204030204" pitchFamily="34" charset="0"/>
                <a:cs typeface="Calibri Light" panose="020F0302020204030204" pitchFamily="34" charset="0"/>
              </a:rPr>
              <a:t>Utgifter, kostnader og utbetalinger – ikke det samme</a:t>
            </a:r>
          </a:p>
        </p:txBody>
      </p:sp>
      <p:sp useBgFill="1">
        <p:nvSpPr>
          <p:cNvPr id="2" name="Rectangle 1"/>
          <p:cNvSpPr/>
          <p:nvPr/>
        </p:nvSpPr>
        <p:spPr>
          <a:xfrm>
            <a:off x="492173" y="1448457"/>
            <a:ext cx="10993973" cy="2677656"/>
          </a:xfrm>
          <a:prstGeom prst="rect">
            <a:avLst/>
          </a:prstGeom>
        </p:spPr>
        <p:txBody>
          <a:bodyPr wrap="square">
            <a:spAutoFit/>
          </a:bodyPr>
          <a:lstStyle/>
          <a:p>
            <a:pPr marL="457200" indent="-457200">
              <a:buFont typeface="Arial" panose="020B0604020202020204" pitchFamily="34" charset="0"/>
              <a:buChar char="•"/>
            </a:pPr>
            <a:r>
              <a:rPr lang="nb-NO" sz="2800" dirty="0">
                <a:latin typeface="Calibri     "/>
                <a:cs typeface="Calibri Light" panose="020F0302020204030204" pitchFamily="34" charset="0"/>
              </a:rPr>
              <a:t>En </a:t>
            </a:r>
            <a:r>
              <a:rPr lang="nb-NO" sz="2800" b="1" u="sng" dirty="0">
                <a:solidFill>
                  <a:srgbClr val="385723"/>
                </a:solidFill>
                <a:latin typeface="Calibri     "/>
                <a:cs typeface="Calibri Light" panose="020F0302020204030204" pitchFamily="34" charset="0"/>
              </a:rPr>
              <a:t>utgift</a:t>
            </a:r>
            <a:r>
              <a:rPr lang="nb-NO" sz="2800" dirty="0">
                <a:solidFill>
                  <a:schemeClr val="accent1"/>
                </a:solidFill>
                <a:latin typeface="Calibri     "/>
                <a:cs typeface="Calibri Light" panose="020F0302020204030204" pitchFamily="34" charset="0"/>
              </a:rPr>
              <a:t> </a:t>
            </a:r>
            <a:r>
              <a:rPr lang="nb-NO" sz="2800" dirty="0">
                <a:latin typeface="Calibri     "/>
                <a:cs typeface="Calibri Light" panose="020F0302020204030204" pitchFamily="34" charset="0"/>
              </a:rPr>
              <a:t>er en betalingsforpliktelse som gjengjeldelse for en vare eller tjeneste man har mottatt</a:t>
            </a:r>
          </a:p>
          <a:p>
            <a:pPr marL="457200" indent="-457200">
              <a:buFont typeface="Arial" panose="020B0604020202020204" pitchFamily="34" charset="0"/>
              <a:buChar char="•"/>
            </a:pPr>
            <a:endParaRPr lang="nb-NO" sz="2800" dirty="0">
              <a:solidFill>
                <a:schemeClr val="accent1"/>
              </a:solidFill>
              <a:latin typeface="Calibri     "/>
              <a:cs typeface="Calibri Light" panose="020F0302020204030204" pitchFamily="34" charset="0"/>
            </a:endParaRPr>
          </a:p>
          <a:p>
            <a:pPr marL="457200" indent="-457200">
              <a:buFont typeface="Arial" panose="020B0604020202020204" pitchFamily="34" charset="0"/>
              <a:buChar char="•"/>
            </a:pPr>
            <a:r>
              <a:rPr lang="nb-NO" sz="2800" b="1" u="sng" dirty="0">
                <a:solidFill>
                  <a:srgbClr val="385723"/>
                </a:solidFill>
                <a:latin typeface="Calibri     "/>
                <a:cs typeface="Calibri Light" panose="020F0302020204030204" pitchFamily="34" charset="0"/>
              </a:rPr>
              <a:t>Kostnad</a:t>
            </a:r>
            <a:r>
              <a:rPr lang="nb-NO" sz="2800" dirty="0">
                <a:latin typeface="Calibri     "/>
                <a:cs typeface="Calibri Light" panose="020F0302020204030204" pitchFamily="34" charset="0"/>
              </a:rPr>
              <a:t> verdien av ressurser et foretak har brukt for å skape inntekter</a:t>
            </a:r>
          </a:p>
          <a:p>
            <a:pPr marL="457200" indent="-457200">
              <a:buFont typeface="Arial" panose="020B0604020202020204" pitchFamily="34" charset="0"/>
              <a:buChar char="•"/>
            </a:pPr>
            <a:endParaRPr lang="nb-NO" sz="2800" dirty="0">
              <a:latin typeface="Calibri     "/>
              <a:cs typeface="Calibri Light" panose="020F0302020204030204" pitchFamily="34" charset="0"/>
            </a:endParaRPr>
          </a:p>
          <a:p>
            <a:pPr marL="457200" indent="-457200">
              <a:buFont typeface="Arial" panose="020B0604020202020204" pitchFamily="34" charset="0"/>
              <a:buChar char="•"/>
            </a:pPr>
            <a:r>
              <a:rPr lang="nb-NO" sz="2800" dirty="0">
                <a:latin typeface="Calibri     "/>
                <a:cs typeface="Calibri Light" panose="020F0302020204030204" pitchFamily="34" charset="0"/>
              </a:rPr>
              <a:t>En </a:t>
            </a:r>
            <a:r>
              <a:rPr lang="nb-NO" sz="2800" b="1" u="sng" dirty="0">
                <a:solidFill>
                  <a:srgbClr val="385723"/>
                </a:solidFill>
                <a:latin typeface="Calibri     "/>
                <a:cs typeface="Calibri Light" panose="020F0302020204030204" pitchFamily="34" charset="0"/>
              </a:rPr>
              <a:t>utbetaling</a:t>
            </a:r>
            <a:r>
              <a:rPr lang="nb-NO" sz="2800" dirty="0">
                <a:solidFill>
                  <a:schemeClr val="accent1"/>
                </a:solidFill>
                <a:latin typeface="Calibri     "/>
                <a:cs typeface="Calibri Light" panose="020F0302020204030204" pitchFamily="34" charset="0"/>
              </a:rPr>
              <a:t> </a:t>
            </a:r>
            <a:r>
              <a:rPr lang="nb-NO" sz="2800" dirty="0">
                <a:latin typeface="Calibri     "/>
                <a:cs typeface="Calibri Light" panose="020F0302020204030204" pitchFamily="34" charset="0"/>
              </a:rPr>
              <a:t>er å dekke en betalingsforpliktelse</a:t>
            </a:r>
          </a:p>
        </p:txBody>
      </p:sp>
      <p:sp>
        <p:nvSpPr>
          <p:cNvPr id="3" name="Rectangle 2"/>
          <p:cNvSpPr/>
          <p:nvPr/>
        </p:nvSpPr>
        <p:spPr>
          <a:xfrm>
            <a:off x="492173" y="4735006"/>
            <a:ext cx="11405659" cy="1200329"/>
          </a:xfrm>
          <a:prstGeom prst="rect">
            <a:avLst/>
          </a:prstGeom>
        </p:spPr>
        <p:txBody>
          <a:bodyPr wrap="square">
            <a:spAutoFit/>
          </a:bodyPr>
          <a:lstStyle/>
          <a:p>
            <a:r>
              <a:rPr lang="nb-NO" sz="2400" dirty="0">
                <a:solidFill>
                  <a:srgbClr val="222222"/>
                </a:solidFill>
                <a:latin typeface="Calibri     "/>
                <a:cs typeface="Calibri Light" panose="020F0302020204030204" pitchFamily="34" charset="0"/>
              </a:rPr>
              <a:t>Utgifter, kostnader og utbetalinger er som regel ikke sammenfallende i tid. Utgifter og utbetalinger inntreffer på et eller annet tidspunkt, mens kostnader i de fleste tilfeller påløper over et tidsrom.</a:t>
            </a:r>
            <a:endParaRPr lang="en-GB" sz="2400" dirty="0">
              <a:latin typeface="Calibri     "/>
              <a:cs typeface="Calibri Light" panose="020F0302020204030204" pitchFamily="34" charset="0"/>
            </a:endParaRPr>
          </a:p>
        </p:txBody>
      </p:sp>
      <p:sp>
        <p:nvSpPr>
          <p:cNvPr id="4" name="Footer Placeholder 8">
            <a:extLst>
              <a:ext uri="{FF2B5EF4-FFF2-40B4-BE49-F238E27FC236}">
                <a16:creationId xmlns:a16="http://schemas.microsoft.com/office/drawing/2014/main" id="{2D8448D8-AB1C-8DBB-92BD-F3AB1C4771DB}"/>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FEFA3245-5997-B225-7D8D-4A55E2C566AD}"/>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28</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410551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a:spLocks noGrp="1"/>
          </p:cNvSpPr>
          <p:nvPr>
            <p:ph type="title"/>
          </p:nvPr>
        </p:nvSpPr>
        <p:spPr>
          <a:xfrm>
            <a:off x="324727" y="304888"/>
            <a:ext cx="11275393" cy="701731"/>
          </a:xfrm>
        </p:spPr>
        <p:txBody>
          <a:bodyPr vert="horz" wrap="square" lIns="91440" tIns="45720" rIns="91440" bIns="45720" rtlCol="0" anchor="ctr">
            <a:spAutoFit/>
          </a:bodyPr>
          <a:lstStyle/>
          <a:p>
            <a:r>
              <a:rPr lang="nb-NO" dirty="0">
                <a:solidFill>
                  <a:srgbClr val="41723A"/>
                </a:solidFill>
                <a:latin typeface="Calibri Light" panose="020F0302020204030204" pitchFamily="34" charset="0"/>
                <a:cs typeface="Calibri Light" panose="020F0302020204030204" pitchFamily="34" charset="0"/>
              </a:rPr>
              <a:t>Utgifter, kostnader og utbetalinger</a:t>
            </a:r>
          </a:p>
        </p:txBody>
      </p:sp>
      <p:sp>
        <p:nvSpPr>
          <p:cNvPr id="4" name="Footer Placeholder 8">
            <a:extLst>
              <a:ext uri="{FF2B5EF4-FFF2-40B4-BE49-F238E27FC236}">
                <a16:creationId xmlns:a16="http://schemas.microsoft.com/office/drawing/2014/main" id="{2D8448D8-AB1C-8DBB-92BD-F3AB1C4771DB}"/>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FEFA3245-5997-B225-7D8D-4A55E2C566AD}"/>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29</a:t>
            </a:fld>
            <a:endParaRPr lang="nb-NO" altLang="nb-NO" sz="700" dirty="0">
              <a:solidFill>
                <a:schemeClr val="bg2">
                  <a:lumMod val="25000"/>
                </a:schemeClr>
              </a:solidFill>
              <a:cs typeface="Calibri" panose="020F0502020204030204" pitchFamily="34" charset="0"/>
            </a:endParaRPr>
          </a:p>
        </p:txBody>
      </p:sp>
      <p:sp>
        <p:nvSpPr>
          <p:cNvPr id="10" name="TextBox 9">
            <a:extLst>
              <a:ext uri="{FF2B5EF4-FFF2-40B4-BE49-F238E27FC236}">
                <a16:creationId xmlns:a16="http://schemas.microsoft.com/office/drawing/2014/main" id="{10517183-8694-36F0-A04A-E77D35FD2FEB}"/>
              </a:ext>
            </a:extLst>
          </p:cNvPr>
          <p:cNvSpPr txBox="1"/>
          <p:nvPr/>
        </p:nvSpPr>
        <p:spPr>
          <a:xfrm>
            <a:off x="401379" y="966504"/>
            <a:ext cx="6097772" cy="461665"/>
          </a:xfrm>
          <a:prstGeom prst="rect">
            <a:avLst/>
          </a:prstGeom>
          <a:noFill/>
        </p:spPr>
        <p:txBody>
          <a:bodyPr wrap="square">
            <a:spAutoFit/>
          </a:bodyPr>
          <a:lstStyle/>
          <a:p>
            <a:r>
              <a:rPr lang="nb-NO" sz="2400" dirty="0">
                <a:solidFill>
                  <a:srgbClr val="41723A"/>
                </a:solidFill>
                <a:latin typeface="Calibri Light" panose="020F0302020204030204" pitchFamily="34" charset="0"/>
                <a:cs typeface="Calibri Light" panose="020F0302020204030204" pitchFamily="34" charset="0"/>
              </a:rPr>
              <a:t>Eksempel 1</a:t>
            </a:r>
            <a:endParaRPr lang="en-GB" sz="2400" dirty="0"/>
          </a:p>
        </p:txBody>
      </p:sp>
      <p:sp>
        <p:nvSpPr>
          <p:cNvPr id="12" name="TextBox 11">
            <a:extLst>
              <a:ext uri="{FF2B5EF4-FFF2-40B4-BE49-F238E27FC236}">
                <a16:creationId xmlns:a16="http://schemas.microsoft.com/office/drawing/2014/main" id="{EB8DBB8B-A4E5-A655-93B3-FE9F1F6E42A0}"/>
              </a:ext>
            </a:extLst>
          </p:cNvPr>
          <p:cNvSpPr txBox="1"/>
          <p:nvPr/>
        </p:nvSpPr>
        <p:spPr>
          <a:xfrm>
            <a:off x="1177771" y="1769914"/>
            <a:ext cx="9805661" cy="3318171"/>
          </a:xfrm>
          <a:prstGeom prst="rect">
            <a:avLst/>
          </a:prstGeom>
          <a:solidFill>
            <a:srgbClr val="C8DACB"/>
          </a:solidFill>
        </p:spPr>
        <p:txBody>
          <a:bodyPr wrap="square" lIns="180000" tIns="180000" rIns="180000" bIns="180000">
            <a:spAutoFit/>
          </a:bodyPr>
          <a:lstStyle/>
          <a:p>
            <a:pPr marL="342900" indent="-342900" algn="l">
              <a:buFont typeface="Arial" panose="020B0604020202020204" pitchFamily="34" charset="0"/>
              <a:buChar char="•"/>
            </a:pPr>
            <a:r>
              <a:rPr lang="nb-NO" sz="2400" b="0" i="0" u="none" strike="noStrike" baseline="0" dirty="0">
                <a:solidFill>
                  <a:srgbClr val="222221"/>
                </a:solidFill>
                <a:latin typeface="MinionPro-Regular"/>
              </a:rPr>
              <a:t>En varebil fylles med 40 liter drivstoff til en pris på kr 25 per liter.</a:t>
            </a:r>
          </a:p>
          <a:p>
            <a:pPr marL="342900" indent="-342900" algn="l">
              <a:buFont typeface="Arial" panose="020B0604020202020204" pitchFamily="34" charset="0"/>
              <a:buChar char="•"/>
            </a:pPr>
            <a:endParaRPr lang="nb-NO" sz="2400" b="0" i="0" u="none" strike="noStrike" baseline="0" dirty="0">
              <a:solidFill>
                <a:srgbClr val="222221"/>
              </a:solidFill>
              <a:latin typeface="MinionPro-Regular"/>
            </a:endParaRPr>
          </a:p>
          <a:p>
            <a:pPr marL="342900" indent="-342900" algn="l">
              <a:buFont typeface="Arial" panose="020B0604020202020204" pitchFamily="34" charset="0"/>
              <a:buChar char="•"/>
            </a:pPr>
            <a:r>
              <a:rPr lang="nb-NO" sz="2400" dirty="0">
                <a:solidFill>
                  <a:srgbClr val="222221"/>
                </a:solidFill>
                <a:latin typeface="MinionPro-Regular"/>
              </a:rPr>
              <a:t>N</a:t>
            </a:r>
            <a:r>
              <a:rPr lang="nb-NO" sz="2400" b="0" i="0" u="none" strike="noStrike" baseline="0" dirty="0">
                <a:solidFill>
                  <a:srgbClr val="222221"/>
                </a:solidFill>
                <a:latin typeface="MinionPro-Regular"/>
              </a:rPr>
              <a:t>å har det oppstått en </a:t>
            </a:r>
            <a:r>
              <a:rPr lang="nb-NO" sz="2400" b="0" i="1" u="none" strike="noStrike" baseline="0" dirty="0">
                <a:solidFill>
                  <a:srgbClr val="222221"/>
                </a:solidFill>
                <a:latin typeface="MinionPro-It"/>
              </a:rPr>
              <a:t>utgift </a:t>
            </a:r>
            <a:r>
              <a:rPr lang="nb-NO" sz="2400" b="0" u="none" strike="noStrike" baseline="0" dirty="0">
                <a:solidFill>
                  <a:srgbClr val="222221"/>
                </a:solidFill>
                <a:latin typeface="MinionPro-It"/>
              </a:rPr>
              <a:t>(</a:t>
            </a:r>
            <a:r>
              <a:rPr lang="nb-NO" sz="2400" b="0" i="0" u="none" strike="noStrike" baseline="0" dirty="0">
                <a:solidFill>
                  <a:srgbClr val="222221"/>
                </a:solidFill>
                <a:latin typeface="MinionPro-Regular"/>
              </a:rPr>
              <a:t>og en tilhørende betalingsforpliktelse). </a:t>
            </a:r>
          </a:p>
          <a:p>
            <a:pPr marL="342900" indent="-342900" algn="l">
              <a:buFont typeface="Arial" panose="020B0604020202020204" pitchFamily="34" charset="0"/>
              <a:buChar char="•"/>
            </a:pPr>
            <a:endParaRPr lang="nb-NO" sz="2400" dirty="0">
              <a:solidFill>
                <a:srgbClr val="222221"/>
              </a:solidFill>
              <a:latin typeface="MinionPro-Regular"/>
            </a:endParaRPr>
          </a:p>
          <a:p>
            <a:pPr marL="342900" indent="-342900" algn="l">
              <a:buFont typeface="Arial" panose="020B0604020202020204" pitchFamily="34" charset="0"/>
              <a:buChar char="•"/>
            </a:pPr>
            <a:r>
              <a:rPr lang="nb-NO" sz="2400" b="0" i="0" u="none" strike="noStrike" baseline="0" dirty="0">
                <a:solidFill>
                  <a:srgbClr val="222221"/>
                </a:solidFill>
                <a:latin typeface="MinionPro-Regular"/>
              </a:rPr>
              <a:t>Når det betales for tankfyllingen skjer det en </a:t>
            </a:r>
            <a:r>
              <a:rPr lang="nb-NO" sz="2400" b="0" i="1" u="none" strike="noStrike" baseline="0" dirty="0">
                <a:solidFill>
                  <a:srgbClr val="222221"/>
                </a:solidFill>
                <a:latin typeface="MinionPro-It"/>
              </a:rPr>
              <a:t>utbetaling </a:t>
            </a:r>
            <a:r>
              <a:rPr lang="nb-NO" sz="2400" b="0" i="0" u="none" strike="noStrike" baseline="0" dirty="0">
                <a:solidFill>
                  <a:srgbClr val="222221"/>
                </a:solidFill>
                <a:latin typeface="MinionPro-Regular"/>
              </a:rPr>
              <a:t>på kr 1 000</a:t>
            </a:r>
          </a:p>
          <a:p>
            <a:pPr marL="342900" indent="-342900" algn="l">
              <a:buFont typeface="Arial" panose="020B0604020202020204" pitchFamily="34" charset="0"/>
              <a:buChar char="•"/>
            </a:pPr>
            <a:endParaRPr lang="nb-NO" sz="2400" dirty="0">
              <a:solidFill>
                <a:srgbClr val="222221"/>
              </a:solidFill>
              <a:latin typeface="MinionPro-Regular"/>
            </a:endParaRPr>
          </a:p>
          <a:p>
            <a:pPr marL="342900" indent="-342900" algn="l">
              <a:buFont typeface="Arial" panose="020B0604020202020204" pitchFamily="34" charset="0"/>
              <a:buChar char="•"/>
            </a:pPr>
            <a:r>
              <a:rPr lang="nb-NO" sz="2400" b="0" i="0" u="none" strike="noStrike" baseline="0" dirty="0">
                <a:solidFill>
                  <a:srgbClr val="222221"/>
                </a:solidFill>
                <a:latin typeface="MinionPro-Regular"/>
              </a:rPr>
              <a:t>Når man senere kjører en tur med bilen og bruker for eksempel 10 liter, så utgjør (drivstoff-)</a:t>
            </a:r>
            <a:r>
              <a:rPr lang="nb-NO" sz="2400" b="0" i="1" u="none" strike="noStrike" baseline="0" dirty="0">
                <a:solidFill>
                  <a:srgbClr val="222221"/>
                </a:solidFill>
                <a:latin typeface="MinionPro-It"/>
              </a:rPr>
              <a:t>kostnaden </a:t>
            </a:r>
            <a:r>
              <a:rPr lang="nb-NO" sz="2400" b="0" i="0" u="none" strike="noStrike" baseline="0" dirty="0">
                <a:solidFill>
                  <a:srgbClr val="222221"/>
                </a:solidFill>
                <a:latin typeface="MinionPro-Regular"/>
              </a:rPr>
              <a:t>for akkurat denne turen kr 250.</a:t>
            </a:r>
            <a:endParaRPr lang="nb-NO" sz="2400" dirty="0"/>
          </a:p>
        </p:txBody>
      </p:sp>
    </p:spTree>
    <p:extLst>
      <p:ext uri="{BB962C8B-B14F-4D97-AF65-F5344CB8AC3E}">
        <p14:creationId xmlns:p14="http://schemas.microsoft.com/office/powerpoint/2010/main" val="28696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8">
            <a:extLst>
              <a:ext uri="{FF2B5EF4-FFF2-40B4-BE49-F238E27FC236}">
                <a16:creationId xmlns:a16="http://schemas.microsoft.com/office/drawing/2014/main" id="{1EBDD9AB-E128-DD9D-74BE-BEA26D45C75A}"/>
              </a:ext>
            </a:extLst>
          </p:cNvPr>
          <p:cNvSpPr txBox="1">
            <a:spLocks/>
          </p:cNvSpPr>
          <p:nvPr/>
        </p:nvSpPr>
        <p:spPr>
          <a:xfrm>
            <a:off x="10233881" y="6599888"/>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15" name="Slide Number Placeholder 9">
            <a:extLst>
              <a:ext uri="{FF2B5EF4-FFF2-40B4-BE49-F238E27FC236}">
                <a16:creationId xmlns:a16="http://schemas.microsoft.com/office/drawing/2014/main" id="{403D3D96-7F6B-B24E-8481-AE9541FBA2FE}"/>
              </a:ext>
            </a:extLst>
          </p:cNvPr>
          <p:cNvSpPr txBox="1">
            <a:spLocks/>
          </p:cNvSpPr>
          <p:nvPr/>
        </p:nvSpPr>
        <p:spPr>
          <a:xfrm>
            <a:off x="11844940" y="6599888"/>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3</a:t>
            </a:fld>
            <a:endParaRPr lang="nb-NO" altLang="nb-NO" sz="700" dirty="0">
              <a:solidFill>
                <a:schemeClr val="bg2">
                  <a:lumMod val="25000"/>
                </a:schemeClr>
              </a:solidFill>
              <a:cs typeface="Calibri" panose="020F0502020204030204" pitchFamily="34" charset="0"/>
            </a:endParaRPr>
          </a:p>
        </p:txBody>
      </p:sp>
      <p:pic>
        <p:nvPicPr>
          <p:cNvPr id="5" name="Picture 4">
            <a:extLst>
              <a:ext uri="{FF2B5EF4-FFF2-40B4-BE49-F238E27FC236}">
                <a16:creationId xmlns:a16="http://schemas.microsoft.com/office/drawing/2014/main" id="{13227AA8-BAF6-7631-BEC2-51C003B7DD9F}"/>
              </a:ext>
            </a:extLst>
          </p:cNvPr>
          <p:cNvPicPr>
            <a:picLocks noChangeAspect="1"/>
          </p:cNvPicPr>
          <p:nvPr/>
        </p:nvPicPr>
        <p:blipFill>
          <a:blip r:embed="rId2"/>
          <a:stretch>
            <a:fillRect/>
          </a:stretch>
        </p:blipFill>
        <p:spPr>
          <a:xfrm>
            <a:off x="458998" y="1623339"/>
            <a:ext cx="4705822" cy="3331433"/>
          </a:xfrm>
          <a:prstGeom prst="rect">
            <a:avLst/>
          </a:prstGeom>
        </p:spPr>
      </p:pic>
      <p:sp>
        <p:nvSpPr>
          <p:cNvPr id="6" name="Tittel 1">
            <a:extLst>
              <a:ext uri="{FF2B5EF4-FFF2-40B4-BE49-F238E27FC236}">
                <a16:creationId xmlns:a16="http://schemas.microsoft.com/office/drawing/2014/main" id="{51E70DE5-775A-F35B-1535-94D2E555B6DD}"/>
              </a:ext>
            </a:extLst>
          </p:cNvPr>
          <p:cNvSpPr>
            <a:spLocks noGrp="1"/>
          </p:cNvSpPr>
          <p:nvPr>
            <p:ph type="title"/>
          </p:nvPr>
        </p:nvSpPr>
        <p:spPr>
          <a:xfrm>
            <a:off x="268911" y="354280"/>
            <a:ext cx="9012369" cy="701731"/>
          </a:xfrm>
        </p:spPr>
        <p:txBody>
          <a:bodyPr vert="horz" wrap="square" lIns="91440" tIns="45720" rIns="91440" bIns="45720" rtlCol="0" anchor="ctr">
            <a:spAutoFit/>
          </a:bodyPr>
          <a:lstStyle/>
          <a:p>
            <a:pPr>
              <a:lnSpc>
                <a:spcPct val="90000"/>
              </a:lnSpc>
            </a:pPr>
            <a:r>
              <a:rPr lang="nb-NO" dirty="0">
                <a:solidFill>
                  <a:srgbClr val="41723A"/>
                </a:solidFill>
                <a:latin typeface="Calibri Light" panose="020F0302020204030204" pitchFamily="34" charset="0"/>
                <a:cs typeface="Calibri Light" panose="020F0302020204030204" pitchFamily="34" charset="0"/>
              </a:rPr>
              <a:t>Om eksamen i BUS101, 12/12/22</a:t>
            </a:r>
          </a:p>
        </p:txBody>
      </p:sp>
      <p:sp>
        <p:nvSpPr>
          <p:cNvPr id="8" name="Arrow: Striped Right 7">
            <a:extLst>
              <a:ext uri="{FF2B5EF4-FFF2-40B4-BE49-F238E27FC236}">
                <a16:creationId xmlns:a16="http://schemas.microsoft.com/office/drawing/2014/main" id="{36283449-0525-F431-7DAC-878708179D0D}"/>
              </a:ext>
            </a:extLst>
          </p:cNvPr>
          <p:cNvSpPr/>
          <p:nvPr/>
        </p:nvSpPr>
        <p:spPr>
          <a:xfrm>
            <a:off x="5428599" y="1827850"/>
            <a:ext cx="1026002" cy="558210"/>
          </a:xfrm>
          <a:prstGeom prst="stripedRightArrow">
            <a:avLst/>
          </a:prstGeom>
          <a:solidFill>
            <a:srgbClr val="5E8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Striped Right 8">
            <a:extLst>
              <a:ext uri="{FF2B5EF4-FFF2-40B4-BE49-F238E27FC236}">
                <a16:creationId xmlns:a16="http://schemas.microsoft.com/office/drawing/2014/main" id="{FADC5F69-9764-09C3-3B80-28BB39878039}"/>
              </a:ext>
            </a:extLst>
          </p:cNvPr>
          <p:cNvSpPr/>
          <p:nvPr/>
        </p:nvSpPr>
        <p:spPr>
          <a:xfrm>
            <a:off x="5428599" y="2873700"/>
            <a:ext cx="1026002" cy="558210"/>
          </a:xfrm>
          <a:prstGeom prst="stripedRightArrow">
            <a:avLst/>
          </a:prstGeom>
          <a:solidFill>
            <a:srgbClr val="5E8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Striped Right 9">
            <a:extLst>
              <a:ext uri="{FF2B5EF4-FFF2-40B4-BE49-F238E27FC236}">
                <a16:creationId xmlns:a16="http://schemas.microsoft.com/office/drawing/2014/main" id="{32825A82-D52B-A6C9-2BEF-CFFE5D946B40}"/>
              </a:ext>
            </a:extLst>
          </p:cNvPr>
          <p:cNvSpPr/>
          <p:nvPr/>
        </p:nvSpPr>
        <p:spPr>
          <a:xfrm>
            <a:off x="5428598" y="4553330"/>
            <a:ext cx="1026002" cy="558210"/>
          </a:xfrm>
          <a:prstGeom prst="stripedRightArrow">
            <a:avLst/>
          </a:prstGeom>
          <a:solidFill>
            <a:srgbClr val="5E8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Brace 16">
            <a:extLst>
              <a:ext uri="{FF2B5EF4-FFF2-40B4-BE49-F238E27FC236}">
                <a16:creationId xmlns:a16="http://schemas.microsoft.com/office/drawing/2014/main" id="{B40C4D5A-BA36-2EEB-8662-47AE45B4D331}"/>
              </a:ext>
            </a:extLst>
          </p:cNvPr>
          <p:cNvSpPr/>
          <p:nvPr/>
        </p:nvSpPr>
        <p:spPr>
          <a:xfrm>
            <a:off x="6463732" y="1139557"/>
            <a:ext cx="563525" cy="4298996"/>
          </a:xfrm>
          <a:prstGeom prst="rightBrace">
            <a:avLst>
              <a:gd name="adj1" fmla="val 27201"/>
              <a:gd name="adj2" fmla="val 52721"/>
            </a:avLst>
          </a:prstGeom>
          <a:ln>
            <a:solidFill>
              <a:srgbClr val="5E8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9CCB60EB-4799-E1F3-5B62-63560DEDADA2}"/>
              </a:ext>
            </a:extLst>
          </p:cNvPr>
          <p:cNvSpPr txBox="1"/>
          <p:nvPr/>
        </p:nvSpPr>
        <p:spPr>
          <a:xfrm>
            <a:off x="7027256" y="1907956"/>
            <a:ext cx="4817683" cy="646331"/>
          </a:xfrm>
          <a:prstGeom prst="rect">
            <a:avLst/>
          </a:prstGeom>
          <a:noFill/>
        </p:spPr>
        <p:txBody>
          <a:bodyPr wrap="square">
            <a:spAutoFit/>
          </a:bodyPr>
          <a:lstStyle/>
          <a:p>
            <a:pPr algn="ctr"/>
            <a:r>
              <a:rPr lang="nb-NO" sz="3600" dirty="0">
                <a:solidFill>
                  <a:schemeClr val="tx1">
                    <a:lumMod val="65000"/>
                    <a:lumOff val="35000"/>
                  </a:schemeClr>
                </a:solidFill>
                <a:latin typeface="Calibri Light" panose="020F0302020204030204" pitchFamily="34" charset="0"/>
                <a:cs typeface="Calibri Light" panose="020F0302020204030204" pitchFamily="34" charset="0"/>
              </a:rPr>
              <a:t>Flervalgsoppgaver</a:t>
            </a:r>
            <a:endParaRPr lang="en-GB" sz="3600" dirty="0">
              <a:solidFill>
                <a:schemeClr val="tx1">
                  <a:lumMod val="65000"/>
                  <a:lumOff val="35000"/>
                </a:schemeClr>
              </a:solidFill>
            </a:endParaRPr>
          </a:p>
        </p:txBody>
      </p:sp>
      <p:sp>
        <p:nvSpPr>
          <p:cNvPr id="20" name="Multiplication Sign 19">
            <a:extLst>
              <a:ext uri="{FF2B5EF4-FFF2-40B4-BE49-F238E27FC236}">
                <a16:creationId xmlns:a16="http://schemas.microsoft.com/office/drawing/2014/main" id="{2F45EA4C-671D-932B-43AC-B3FF3EA4C950}"/>
              </a:ext>
            </a:extLst>
          </p:cNvPr>
          <p:cNvSpPr/>
          <p:nvPr/>
        </p:nvSpPr>
        <p:spPr>
          <a:xfrm>
            <a:off x="8326169" y="1301089"/>
            <a:ext cx="2105252" cy="1924493"/>
          </a:xfrm>
          <a:prstGeom prst="mathMultiply">
            <a:avLst>
              <a:gd name="adj1" fmla="val 574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A6E01F8-DF37-667C-550C-D90B999DCEE9}"/>
              </a:ext>
            </a:extLst>
          </p:cNvPr>
          <p:cNvSpPr txBox="1"/>
          <p:nvPr/>
        </p:nvSpPr>
        <p:spPr>
          <a:xfrm>
            <a:off x="7184396" y="3276322"/>
            <a:ext cx="4388798" cy="1200329"/>
          </a:xfrm>
          <a:prstGeom prst="rect">
            <a:avLst/>
          </a:prstGeom>
          <a:noFill/>
        </p:spPr>
        <p:txBody>
          <a:bodyPr wrap="square">
            <a:spAutoFit/>
          </a:bodyPr>
          <a:lstStyle/>
          <a:p>
            <a:pPr algn="ctr"/>
            <a:r>
              <a:rPr lang="nb-NO" sz="3600" b="1" dirty="0">
                <a:solidFill>
                  <a:schemeClr val="tx1">
                    <a:lumMod val="85000"/>
                    <a:lumOff val="15000"/>
                  </a:schemeClr>
                </a:solidFill>
                <a:latin typeface="Calibri Light" panose="020F0302020204030204" pitchFamily="34" charset="0"/>
                <a:cs typeface="Calibri Light" panose="020F0302020204030204" pitchFamily="34" charset="0"/>
              </a:rPr>
              <a:t>Du velger [f.eks. 4 av 6] kortsvarsoppgaver</a:t>
            </a:r>
            <a:endParaRPr lang="en-GB" sz="3600" b="1" dirty="0">
              <a:solidFill>
                <a:schemeClr val="tx1">
                  <a:lumMod val="85000"/>
                  <a:lumOff val="15000"/>
                </a:schemeClr>
              </a:solidFill>
            </a:endParaRPr>
          </a:p>
        </p:txBody>
      </p:sp>
      <p:pic>
        <p:nvPicPr>
          <p:cNvPr id="1026" name="Picture 2" descr="👍 Thumbs Up Emoji | +1 Emoji, Like Emoji">
            <a:extLst>
              <a:ext uri="{FF2B5EF4-FFF2-40B4-BE49-F238E27FC236}">
                <a16:creationId xmlns:a16="http://schemas.microsoft.com/office/drawing/2014/main" id="{164F22AF-1253-FC39-FE7E-06F09D1DB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8267" y="4025617"/>
            <a:ext cx="902068" cy="90206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B3A4627-3EC7-7591-E0BF-B2DDC2CC08A7}"/>
              </a:ext>
            </a:extLst>
          </p:cNvPr>
          <p:cNvSpPr txBox="1"/>
          <p:nvPr/>
        </p:nvSpPr>
        <p:spPr>
          <a:xfrm>
            <a:off x="7060019" y="5023443"/>
            <a:ext cx="5019814" cy="923330"/>
          </a:xfrm>
          <a:prstGeom prst="rect">
            <a:avLst/>
          </a:prstGeom>
          <a:noFill/>
        </p:spPr>
        <p:txBody>
          <a:bodyPr wrap="square">
            <a:spAutoFit/>
          </a:bodyPr>
          <a:lstStyle/>
          <a:p>
            <a:r>
              <a:rPr lang="nb-NO" sz="1800" dirty="0">
                <a:effectLst/>
                <a:latin typeface="Calibri" panose="020F0502020204030204" pitchFamily="34" charset="0"/>
                <a:ea typeface="Calibri" panose="020F0502020204030204" pitchFamily="34" charset="0"/>
              </a:rPr>
              <a:t>(Hvis fire oppgaver blir det 45 minutter på hver. Ikke </a:t>
            </a:r>
            <a:r>
              <a:rPr lang="nb-NO" dirty="0">
                <a:latin typeface="Calibri" panose="020F0502020204030204" pitchFamily="34" charset="0"/>
                <a:ea typeface="Calibri" panose="020F0502020204030204" pitchFamily="34" charset="0"/>
              </a:rPr>
              <a:t>noe poeng å skrive lengst mulig. </a:t>
            </a:r>
            <a:r>
              <a:rPr lang="nb-NO" sz="1800" dirty="0">
                <a:effectLst/>
                <a:latin typeface="Calibri" panose="020F0502020204030204" pitchFamily="34" charset="0"/>
                <a:ea typeface="Calibri" panose="020F0502020204030204" pitchFamily="34" charset="0"/>
              </a:rPr>
              <a:t>Husk kvaliteten på argumentene er viktigere enn kvantiteten).</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0170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heel(1)">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53" presetClass="entr" presetSubtype="16"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p:cTn id="38" dur="500" fill="hold"/>
                                        <p:tgtEl>
                                          <p:spTgt spid="1026"/>
                                        </p:tgtEl>
                                        <p:attrNameLst>
                                          <p:attrName>ppt_w</p:attrName>
                                        </p:attrNameLst>
                                      </p:cBhvr>
                                      <p:tavLst>
                                        <p:tav tm="0">
                                          <p:val>
                                            <p:fltVal val="0"/>
                                          </p:val>
                                        </p:tav>
                                        <p:tav tm="100000">
                                          <p:val>
                                            <p:strVal val="#ppt_w"/>
                                          </p:val>
                                        </p:tav>
                                      </p:tavLst>
                                    </p:anim>
                                    <p:anim calcmode="lin" valueType="num">
                                      <p:cBhvr>
                                        <p:cTn id="39" dur="500" fill="hold"/>
                                        <p:tgtEl>
                                          <p:spTgt spid="1026"/>
                                        </p:tgtEl>
                                        <p:attrNameLst>
                                          <p:attrName>ppt_h</p:attrName>
                                        </p:attrNameLst>
                                      </p:cBhvr>
                                      <p:tavLst>
                                        <p:tav tm="0">
                                          <p:val>
                                            <p:fltVal val="0"/>
                                          </p:val>
                                        </p:tav>
                                        <p:tav tm="100000">
                                          <p:val>
                                            <p:strVal val="#ppt_h"/>
                                          </p:val>
                                        </p:tav>
                                      </p:tavLst>
                                    </p:anim>
                                    <p:animEffect transition="in" filter="fade">
                                      <p:cBhvr>
                                        <p:cTn id="40" dur="500"/>
                                        <p:tgtEl>
                                          <p:spTgt spid="102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randombar(horizontal)">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animBg="1"/>
      <p:bldP spid="19" grpId="0"/>
      <p:bldP spid="20" grpId="0" animBg="1"/>
      <p:bldP spid="21"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8">
            <a:extLst>
              <a:ext uri="{FF2B5EF4-FFF2-40B4-BE49-F238E27FC236}">
                <a16:creationId xmlns:a16="http://schemas.microsoft.com/office/drawing/2014/main" id="{2D8448D8-AB1C-8DBB-92BD-F3AB1C4771DB}"/>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FEFA3245-5997-B225-7D8D-4A55E2C566AD}"/>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30</a:t>
            </a:fld>
            <a:endParaRPr lang="nb-NO" altLang="nb-NO" sz="700" dirty="0">
              <a:solidFill>
                <a:schemeClr val="bg2">
                  <a:lumMod val="25000"/>
                </a:schemeClr>
              </a:solidFill>
              <a:cs typeface="Calibri" panose="020F0502020204030204" pitchFamily="34" charset="0"/>
            </a:endParaRPr>
          </a:p>
        </p:txBody>
      </p:sp>
      <p:sp>
        <p:nvSpPr>
          <p:cNvPr id="2" name="TextBox 1">
            <a:extLst>
              <a:ext uri="{FF2B5EF4-FFF2-40B4-BE49-F238E27FC236}">
                <a16:creationId xmlns:a16="http://schemas.microsoft.com/office/drawing/2014/main" id="{2719BEB0-EA03-53B3-FA73-86D5B8973EC7}"/>
              </a:ext>
            </a:extLst>
          </p:cNvPr>
          <p:cNvSpPr txBox="1"/>
          <p:nvPr/>
        </p:nvSpPr>
        <p:spPr>
          <a:xfrm>
            <a:off x="1047855" y="1471758"/>
            <a:ext cx="9829135" cy="4795498"/>
          </a:xfrm>
          <a:prstGeom prst="rect">
            <a:avLst/>
          </a:prstGeom>
          <a:solidFill>
            <a:srgbClr val="C8DACB"/>
          </a:solidFill>
        </p:spPr>
        <p:txBody>
          <a:bodyPr wrap="square" lIns="180000" tIns="180000" rIns="180000" bIns="180000">
            <a:spAutoFit/>
          </a:bodyPr>
          <a:lstStyle/>
          <a:p>
            <a:pPr marL="342900" indent="-342900" algn="l">
              <a:buFont typeface="Arial" panose="020B0604020202020204" pitchFamily="34" charset="0"/>
              <a:buChar char="•"/>
            </a:pPr>
            <a:r>
              <a:rPr lang="nb-NO" sz="2400" b="0" i="0" u="none" strike="noStrike" baseline="0" dirty="0">
                <a:solidFill>
                  <a:srgbClr val="222221"/>
                </a:solidFill>
                <a:latin typeface="MinionPro-Regular"/>
              </a:rPr>
              <a:t>Den 1. november 2020 betaler en bedrift forsikringspremie for perioden 1. november 2020 til 31. mars 2021 med kr 30 000.</a:t>
            </a:r>
          </a:p>
          <a:p>
            <a:pPr marL="342900" indent="-342900" algn="l">
              <a:buFont typeface="Arial" panose="020B0604020202020204" pitchFamily="34" charset="0"/>
              <a:buChar char="•"/>
            </a:pPr>
            <a:endParaRPr lang="nb-NO" sz="1200" b="0" i="0" u="none" strike="noStrike" baseline="0" dirty="0">
              <a:solidFill>
                <a:srgbClr val="222221"/>
              </a:solidFill>
              <a:latin typeface="MinionPro-Regular"/>
            </a:endParaRPr>
          </a:p>
          <a:p>
            <a:pPr marL="342900" indent="-342900" algn="l">
              <a:buFont typeface="Arial" panose="020B0604020202020204" pitchFamily="34" charset="0"/>
              <a:buChar char="•"/>
            </a:pPr>
            <a:r>
              <a:rPr lang="nb-NO" sz="2400" dirty="0">
                <a:solidFill>
                  <a:srgbClr val="222221"/>
                </a:solidFill>
                <a:latin typeface="MinionPro-Regular"/>
              </a:rPr>
              <a:t>Anskaffelsen (utgiften) finner sted i november 2020, mens forbruket (kostnaden) skal fordeles jevnt over 5 måneder.</a:t>
            </a:r>
          </a:p>
          <a:p>
            <a:pPr algn="l"/>
            <a:endParaRPr lang="nb-NO" sz="1200" dirty="0">
              <a:solidFill>
                <a:srgbClr val="222221"/>
              </a:solidFill>
              <a:latin typeface="MinionPro-Regular"/>
            </a:endParaRPr>
          </a:p>
          <a:p>
            <a:pPr marL="342900" indent="-342900" algn="l">
              <a:buFont typeface="Arial" panose="020B0604020202020204" pitchFamily="34" charset="0"/>
              <a:buChar char="•"/>
            </a:pPr>
            <a:r>
              <a:rPr lang="nb-NO" sz="2400" b="0" i="0" u="none" strike="noStrike" baseline="0" dirty="0">
                <a:solidFill>
                  <a:srgbClr val="222221"/>
                </a:solidFill>
                <a:latin typeface="MinionPro-Regular"/>
              </a:rPr>
              <a:t>Når vi skal finne forsikringskostnaden for november og desember 2020, må utgiften periodiseres (henføres til den perioden den gjelder for).</a:t>
            </a:r>
          </a:p>
          <a:p>
            <a:pPr marL="342900" indent="-342900" algn="l">
              <a:buFont typeface="Arial" panose="020B0604020202020204" pitchFamily="34" charset="0"/>
              <a:buChar char="•"/>
            </a:pPr>
            <a:endParaRPr lang="nb-NO" sz="1200" dirty="0">
              <a:solidFill>
                <a:srgbClr val="222221"/>
              </a:solidFill>
              <a:latin typeface="MinionPro-Regular"/>
            </a:endParaRPr>
          </a:p>
          <a:p>
            <a:pPr marL="342900" indent="-342900" algn="l">
              <a:buFont typeface="Arial" panose="020B0604020202020204" pitchFamily="34" charset="0"/>
              <a:buChar char="•"/>
            </a:pPr>
            <a:r>
              <a:rPr lang="nb-NO" sz="2400" b="0" i="0" u="none" strike="noStrike" baseline="0" dirty="0">
                <a:solidFill>
                  <a:srgbClr val="222221"/>
                </a:solidFill>
                <a:latin typeface="MinionPro-Regular"/>
              </a:rPr>
              <a:t>Vi ser her at kostnaden blir kr 6 000 per måned (30 000/5), og dermed    kr 12 000 samlet for november og desember 2020.</a:t>
            </a:r>
          </a:p>
          <a:p>
            <a:pPr marL="342900" indent="-342900" algn="l">
              <a:buFont typeface="Arial" panose="020B0604020202020204" pitchFamily="34" charset="0"/>
              <a:buChar char="•"/>
            </a:pPr>
            <a:endParaRPr lang="nb-NO" sz="1200" dirty="0">
              <a:solidFill>
                <a:srgbClr val="222221"/>
              </a:solidFill>
              <a:latin typeface="MinionPro-Regular"/>
            </a:endParaRPr>
          </a:p>
          <a:p>
            <a:pPr marL="342900" indent="-342900" algn="l">
              <a:buFont typeface="Arial" panose="020B0604020202020204" pitchFamily="34" charset="0"/>
              <a:buChar char="•"/>
            </a:pPr>
            <a:r>
              <a:rPr lang="nb-NO" sz="2400" dirty="0"/>
              <a:t>Det resterende beløpet på kr 18 000 overføres til år 2021 (de resterende kr 18 000 fordeles med kr 6 000 per måned for januar, februar og mars).</a:t>
            </a:r>
          </a:p>
        </p:txBody>
      </p:sp>
      <p:sp>
        <p:nvSpPr>
          <p:cNvPr id="8" name="Tittel 1">
            <a:extLst>
              <a:ext uri="{FF2B5EF4-FFF2-40B4-BE49-F238E27FC236}">
                <a16:creationId xmlns:a16="http://schemas.microsoft.com/office/drawing/2014/main" id="{2FD37745-AD3D-B18E-6CEB-5FD57AFD7197}"/>
              </a:ext>
            </a:extLst>
          </p:cNvPr>
          <p:cNvSpPr>
            <a:spLocks noGrp="1"/>
          </p:cNvSpPr>
          <p:nvPr>
            <p:ph type="title"/>
          </p:nvPr>
        </p:nvSpPr>
        <p:spPr>
          <a:xfrm>
            <a:off x="324727" y="304888"/>
            <a:ext cx="11275393" cy="701731"/>
          </a:xfrm>
        </p:spPr>
        <p:txBody>
          <a:bodyPr vert="horz" wrap="square" lIns="91440" tIns="45720" rIns="91440" bIns="45720" rtlCol="0" anchor="ctr">
            <a:spAutoFit/>
          </a:bodyPr>
          <a:lstStyle/>
          <a:p>
            <a:r>
              <a:rPr lang="nb-NO" dirty="0">
                <a:solidFill>
                  <a:srgbClr val="41723A"/>
                </a:solidFill>
                <a:latin typeface="Calibri Light" panose="020F0302020204030204" pitchFamily="34" charset="0"/>
                <a:cs typeface="Calibri Light" panose="020F0302020204030204" pitchFamily="34" charset="0"/>
              </a:rPr>
              <a:t>Utgifter, kostnader og utbetalinger</a:t>
            </a:r>
          </a:p>
        </p:txBody>
      </p:sp>
      <p:sp>
        <p:nvSpPr>
          <p:cNvPr id="9" name="TextBox 8">
            <a:extLst>
              <a:ext uri="{FF2B5EF4-FFF2-40B4-BE49-F238E27FC236}">
                <a16:creationId xmlns:a16="http://schemas.microsoft.com/office/drawing/2014/main" id="{E52D9726-6C38-6DEC-29A9-0B944A3319A1}"/>
              </a:ext>
            </a:extLst>
          </p:cNvPr>
          <p:cNvSpPr txBox="1"/>
          <p:nvPr/>
        </p:nvSpPr>
        <p:spPr>
          <a:xfrm>
            <a:off x="401379" y="966504"/>
            <a:ext cx="6097772" cy="461665"/>
          </a:xfrm>
          <a:prstGeom prst="rect">
            <a:avLst/>
          </a:prstGeom>
          <a:noFill/>
        </p:spPr>
        <p:txBody>
          <a:bodyPr wrap="square">
            <a:spAutoFit/>
          </a:bodyPr>
          <a:lstStyle/>
          <a:p>
            <a:r>
              <a:rPr lang="nb-NO" sz="2400" dirty="0">
                <a:solidFill>
                  <a:srgbClr val="41723A"/>
                </a:solidFill>
                <a:latin typeface="Calibri Light" panose="020F0302020204030204" pitchFamily="34" charset="0"/>
                <a:cs typeface="Calibri Light" panose="020F0302020204030204" pitchFamily="34" charset="0"/>
              </a:rPr>
              <a:t>Eksempel 2</a:t>
            </a:r>
            <a:endParaRPr lang="en-GB" sz="2400" dirty="0"/>
          </a:p>
        </p:txBody>
      </p:sp>
    </p:spTree>
    <p:extLst>
      <p:ext uri="{BB962C8B-B14F-4D97-AF65-F5344CB8AC3E}">
        <p14:creationId xmlns:p14="http://schemas.microsoft.com/office/powerpoint/2010/main" val="4814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8">
            <a:extLst>
              <a:ext uri="{FF2B5EF4-FFF2-40B4-BE49-F238E27FC236}">
                <a16:creationId xmlns:a16="http://schemas.microsoft.com/office/drawing/2014/main" id="{2D8448D8-AB1C-8DBB-92BD-F3AB1C4771DB}"/>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5" name="Slide Number Placeholder 9">
            <a:extLst>
              <a:ext uri="{FF2B5EF4-FFF2-40B4-BE49-F238E27FC236}">
                <a16:creationId xmlns:a16="http://schemas.microsoft.com/office/drawing/2014/main" id="{FEFA3245-5997-B225-7D8D-4A55E2C566AD}"/>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31</a:t>
            </a:fld>
            <a:endParaRPr lang="nb-NO" altLang="nb-NO" sz="700" dirty="0">
              <a:solidFill>
                <a:schemeClr val="bg2">
                  <a:lumMod val="25000"/>
                </a:schemeClr>
              </a:solidFill>
              <a:cs typeface="Calibri" panose="020F0502020204030204" pitchFamily="34" charset="0"/>
            </a:endParaRPr>
          </a:p>
        </p:txBody>
      </p:sp>
      <p:sp>
        <p:nvSpPr>
          <p:cNvPr id="2" name="TextBox 1">
            <a:extLst>
              <a:ext uri="{FF2B5EF4-FFF2-40B4-BE49-F238E27FC236}">
                <a16:creationId xmlns:a16="http://schemas.microsoft.com/office/drawing/2014/main" id="{D5ADD7B8-940C-0CCC-E61B-9A02FC2197B7}"/>
              </a:ext>
            </a:extLst>
          </p:cNvPr>
          <p:cNvSpPr txBox="1"/>
          <p:nvPr/>
        </p:nvSpPr>
        <p:spPr>
          <a:xfrm>
            <a:off x="401379" y="1471758"/>
            <a:ext cx="11278926" cy="4118390"/>
          </a:xfrm>
          <a:prstGeom prst="rect">
            <a:avLst/>
          </a:prstGeom>
          <a:solidFill>
            <a:srgbClr val="C8DACB"/>
          </a:solidFill>
        </p:spPr>
        <p:txBody>
          <a:bodyPr wrap="square" lIns="180000" tIns="180000" rIns="180000" bIns="180000">
            <a:spAutoFit/>
          </a:bodyPr>
          <a:lstStyle/>
          <a:p>
            <a:pPr marL="342900" indent="-342900" algn="l">
              <a:buFont typeface="Arial" panose="020B0604020202020204" pitchFamily="34" charset="0"/>
              <a:buChar char="•"/>
            </a:pPr>
            <a:r>
              <a:rPr lang="nb-NO" sz="2000" b="0" i="0" u="none" strike="noStrike" baseline="0" dirty="0">
                <a:solidFill>
                  <a:srgbClr val="222221"/>
                </a:solidFill>
                <a:latin typeface="MinionPro-Regular"/>
              </a:rPr>
              <a:t>I juli 2020 kjøper et foretak inn varer for kr 380 000. Lagerbeholdningen per 01.07.2021 var på             kr 120 000, mens lagerbeholdningen per 31.07.2021 var verdsatt til kr 150 000.</a:t>
            </a:r>
          </a:p>
          <a:p>
            <a:pPr marL="342900" indent="-342900" algn="l">
              <a:buFont typeface="Arial" panose="020B0604020202020204" pitchFamily="34" charset="0"/>
              <a:buChar char="•"/>
            </a:pPr>
            <a:endParaRPr lang="nb-NO" sz="1100" b="0" i="0" u="none" strike="noStrike" baseline="0" dirty="0">
              <a:solidFill>
                <a:srgbClr val="222221"/>
              </a:solidFill>
              <a:latin typeface="MinionPro-Regular"/>
            </a:endParaRPr>
          </a:p>
          <a:p>
            <a:pPr marL="342900" indent="-342900" algn="l">
              <a:buFont typeface="Arial" panose="020B0604020202020204" pitchFamily="34" charset="0"/>
              <a:buChar char="•"/>
            </a:pPr>
            <a:r>
              <a:rPr lang="nb-NO" sz="2000" dirty="0">
                <a:solidFill>
                  <a:srgbClr val="222221"/>
                </a:solidFill>
                <a:latin typeface="MinionPro-Regular"/>
              </a:rPr>
              <a:t>Lageret økte i juli med kr 30 000. Det betyr at bedriften har kjøpt inn mer varer enn den har forbrukt (mao. </a:t>
            </a:r>
            <a:r>
              <a:rPr lang="nb-NO" sz="2000" i="1" dirty="0">
                <a:solidFill>
                  <a:srgbClr val="222221"/>
                </a:solidFill>
                <a:latin typeface="MinionPro-Regular"/>
              </a:rPr>
              <a:t>forbrukt</a:t>
            </a:r>
            <a:r>
              <a:rPr lang="nb-NO" sz="2000" dirty="0">
                <a:solidFill>
                  <a:srgbClr val="222221"/>
                </a:solidFill>
                <a:latin typeface="MinionPro-Regular"/>
              </a:rPr>
              <a:t> varer for kr 30 000 mindre enn det har anskaffet).</a:t>
            </a:r>
          </a:p>
          <a:p>
            <a:pPr algn="l"/>
            <a:endParaRPr lang="nb-NO" sz="1100" dirty="0">
              <a:solidFill>
                <a:srgbClr val="222221"/>
              </a:solidFill>
              <a:latin typeface="MinionPro-Regular"/>
            </a:endParaRPr>
          </a:p>
          <a:p>
            <a:pPr marL="342900" indent="-342900" algn="l">
              <a:buFont typeface="Arial" panose="020B0604020202020204" pitchFamily="34" charset="0"/>
              <a:buChar char="•"/>
            </a:pPr>
            <a:r>
              <a:rPr lang="nb-NO" sz="2000" b="0" i="0" u="none" strike="noStrike" baseline="0" dirty="0">
                <a:solidFill>
                  <a:srgbClr val="222221"/>
                </a:solidFill>
                <a:latin typeface="MinionPro-Regular"/>
              </a:rPr>
              <a:t>Vareforbruket (kostnaden) blir dermed kr 350 000 i juli. Skal vi finne resultatet for måneden, må vi måle kostnaden på kr 350 000 mot inntektene fra samme måned.</a:t>
            </a:r>
          </a:p>
          <a:p>
            <a:pPr algn="l"/>
            <a:endParaRPr lang="nb-NO" sz="1100" b="0" i="0" u="none" strike="noStrike" baseline="0" dirty="0">
              <a:solidFill>
                <a:srgbClr val="222221"/>
              </a:solidFill>
              <a:latin typeface="MinionPro-Regular"/>
            </a:endParaRPr>
          </a:p>
          <a:p>
            <a:pPr marL="342900" indent="-342900" algn="l">
              <a:buFont typeface="Arial" panose="020B0604020202020204" pitchFamily="34" charset="0"/>
              <a:buChar char="•"/>
            </a:pPr>
            <a:r>
              <a:rPr lang="nb-NO" sz="2000" dirty="0">
                <a:solidFill>
                  <a:srgbClr val="222221"/>
                </a:solidFill>
                <a:latin typeface="MinionPro-Regular"/>
              </a:rPr>
              <a:t>L</a:t>
            </a:r>
            <a:r>
              <a:rPr lang="nb-NO" sz="2000" b="0" i="0" u="none" strike="noStrike" baseline="0" dirty="0">
                <a:solidFill>
                  <a:srgbClr val="222221"/>
                </a:solidFill>
                <a:latin typeface="MinionPro-Regular"/>
              </a:rPr>
              <a:t>ageret på kr 150 000 i dette enkle eksemplet blir overført til utgående balanse (UB) per 31.07.2021 og vil utgjøre inngående balanse (IB) per 01.08.2021.</a:t>
            </a:r>
          </a:p>
          <a:p>
            <a:pPr marL="342900" indent="-342900" algn="l">
              <a:buFont typeface="Arial" panose="020B0604020202020204" pitchFamily="34" charset="0"/>
              <a:buChar char="•"/>
            </a:pPr>
            <a:endParaRPr lang="nb-NO" sz="1100" dirty="0">
              <a:solidFill>
                <a:srgbClr val="222221"/>
              </a:solidFill>
              <a:latin typeface="MinionPro-Regular"/>
            </a:endParaRPr>
          </a:p>
          <a:p>
            <a:pPr marL="342900" indent="-342900" algn="l">
              <a:buFont typeface="Arial" panose="020B0604020202020204" pitchFamily="34" charset="0"/>
              <a:buChar char="•"/>
            </a:pPr>
            <a:r>
              <a:rPr lang="nb-NO" sz="2000" b="0" i="0" u="none" strike="noStrike" baseline="0" dirty="0">
                <a:solidFill>
                  <a:srgbClr val="222221"/>
                </a:solidFill>
                <a:latin typeface="MinionPro-Regular"/>
              </a:rPr>
              <a:t>Dersom vi hadde kjøpt inn mindre varer enn vi hadde solgt i juli, ville verdien av lageret ha sunket, og kostnaden for juli ville ha blitt større enn utgiften i juli. Dette bringer oss til «lagerlikningen»:</a:t>
            </a:r>
            <a:endParaRPr lang="nb-NO" sz="2000" dirty="0"/>
          </a:p>
        </p:txBody>
      </p:sp>
      <p:sp>
        <p:nvSpPr>
          <p:cNvPr id="8" name="Tittel 1">
            <a:extLst>
              <a:ext uri="{FF2B5EF4-FFF2-40B4-BE49-F238E27FC236}">
                <a16:creationId xmlns:a16="http://schemas.microsoft.com/office/drawing/2014/main" id="{805FAF5A-5D6D-1FBA-68D5-B46A38EB4DB8}"/>
              </a:ext>
            </a:extLst>
          </p:cNvPr>
          <p:cNvSpPr>
            <a:spLocks noGrp="1"/>
          </p:cNvSpPr>
          <p:nvPr>
            <p:ph type="title"/>
          </p:nvPr>
        </p:nvSpPr>
        <p:spPr>
          <a:xfrm>
            <a:off x="324727" y="304888"/>
            <a:ext cx="11275393" cy="701731"/>
          </a:xfrm>
        </p:spPr>
        <p:txBody>
          <a:bodyPr vert="horz" wrap="square" lIns="91440" tIns="45720" rIns="91440" bIns="45720" rtlCol="0" anchor="ctr">
            <a:spAutoFit/>
          </a:bodyPr>
          <a:lstStyle/>
          <a:p>
            <a:r>
              <a:rPr lang="nb-NO" dirty="0">
                <a:solidFill>
                  <a:srgbClr val="41723A"/>
                </a:solidFill>
                <a:latin typeface="Calibri Light" panose="020F0302020204030204" pitchFamily="34" charset="0"/>
                <a:cs typeface="Calibri Light" panose="020F0302020204030204" pitchFamily="34" charset="0"/>
              </a:rPr>
              <a:t>Utgifter, kostnader og utbetalinger</a:t>
            </a:r>
          </a:p>
        </p:txBody>
      </p:sp>
      <p:sp>
        <p:nvSpPr>
          <p:cNvPr id="9" name="TextBox 8">
            <a:extLst>
              <a:ext uri="{FF2B5EF4-FFF2-40B4-BE49-F238E27FC236}">
                <a16:creationId xmlns:a16="http://schemas.microsoft.com/office/drawing/2014/main" id="{645A6D65-0464-55AD-9E99-27C01134BDB5}"/>
              </a:ext>
            </a:extLst>
          </p:cNvPr>
          <p:cNvSpPr txBox="1"/>
          <p:nvPr/>
        </p:nvSpPr>
        <p:spPr>
          <a:xfrm>
            <a:off x="401379" y="966504"/>
            <a:ext cx="6097772" cy="461665"/>
          </a:xfrm>
          <a:prstGeom prst="rect">
            <a:avLst/>
          </a:prstGeom>
          <a:noFill/>
        </p:spPr>
        <p:txBody>
          <a:bodyPr wrap="square">
            <a:spAutoFit/>
          </a:bodyPr>
          <a:lstStyle/>
          <a:p>
            <a:r>
              <a:rPr lang="nb-NO" sz="2400" dirty="0">
                <a:solidFill>
                  <a:srgbClr val="41723A"/>
                </a:solidFill>
                <a:latin typeface="Calibri Light" panose="020F0302020204030204" pitchFamily="34" charset="0"/>
                <a:cs typeface="Calibri Light" panose="020F0302020204030204" pitchFamily="34" charset="0"/>
              </a:rPr>
              <a:t>Eksempel 3</a:t>
            </a:r>
            <a:endParaRPr lang="en-GB" sz="2400" dirty="0"/>
          </a:p>
        </p:txBody>
      </p:sp>
      <p:sp>
        <p:nvSpPr>
          <p:cNvPr id="13" name="TextBox 12">
            <a:extLst>
              <a:ext uri="{FF2B5EF4-FFF2-40B4-BE49-F238E27FC236}">
                <a16:creationId xmlns:a16="http://schemas.microsoft.com/office/drawing/2014/main" id="{A0734946-EC39-C4CB-D38A-E28F26A307E7}"/>
              </a:ext>
            </a:extLst>
          </p:cNvPr>
          <p:cNvSpPr txBox="1"/>
          <p:nvPr/>
        </p:nvSpPr>
        <p:spPr>
          <a:xfrm>
            <a:off x="401379" y="5706830"/>
            <a:ext cx="11278926" cy="369332"/>
          </a:xfrm>
          <a:prstGeom prst="rect">
            <a:avLst/>
          </a:prstGeom>
          <a:noFill/>
        </p:spPr>
        <p:txBody>
          <a:bodyPr wrap="square">
            <a:spAutoFit/>
          </a:bodyPr>
          <a:lstStyle/>
          <a:p>
            <a:pPr algn="ctr"/>
            <a:r>
              <a:rPr lang="nb-NO" sz="1800" b="0" i="0" u="none" strike="noStrike" baseline="0" dirty="0">
                <a:solidFill>
                  <a:srgbClr val="222221"/>
                </a:solidFill>
                <a:latin typeface="MinionPro-Regular"/>
              </a:rPr>
              <a:t>Varekostnad = IB varelager + varekjøp – UB varelager</a:t>
            </a:r>
            <a:endParaRPr lang="en-GB" dirty="0"/>
          </a:p>
        </p:txBody>
      </p:sp>
      <p:sp>
        <p:nvSpPr>
          <p:cNvPr id="15" name="TextBox 14">
            <a:extLst>
              <a:ext uri="{FF2B5EF4-FFF2-40B4-BE49-F238E27FC236}">
                <a16:creationId xmlns:a16="http://schemas.microsoft.com/office/drawing/2014/main" id="{DC1C7D4C-3790-353D-41B5-8BCBCD58055B}"/>
              </a:ext>
            </a:extLst>
          </p:cNvPr>
          <p:cNvSpPr txBox="1"/>
          <p:nvPr/>
        </p:nvSpPr>
        <p:spPr>
          <a:xfrm>
            <a:off x="401379" y="6076161"/>
            <a:ext cx="11278926" cy="369332"/>
          </a:xfrm>
          <a:prstGeom prst="rect">
            <a:avLst/>
          </a:prstGeom>
          <a:noFill/>
        </p:spPr>
        <p:txBody>
          <a:bodyPr wrap="square">
            <a:spAutoFit/>
          </a:bodyPr>
          <a:lstStyle/>
          <a:p>
            <a:pPr algn="ctr"/>
            <a:r>
              <a:rPr lang="nb-NO" sz="1800" b="0" i="0" u="none" strike="noStrike" baseline="0" dirty="0">
                <a:solidFill>
                  <a:srgbClr val="222221"/>
                </a:solidFill>
                <a:latin typeface="MinionPro-Regular"/>
              </a:rPr>
              <a:t>Varekostnad = 120 000 + 380 000 – 150 000 = 350 000</a:t>
            </a:r>
            <a:endParaRPr lang="en-GB" dirty="0"/>
          </a:p>
        </p:txBody>
      </p:sp>
    </p:spTree>
    <p:extLst>
      <p:ext uri="{BB962C8B-B14F-4D97-AF65-F5344CB8AC3E}">
        <p14:creationId xmlns:p14="http://schemas.microsoft.com/office/powerpoint/2010/main" val="154652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8">
            <a:extLst>
              <a:ext uri="{FF2B5EF4-FFF2-40B4-BE49-F238E27FC236}">
                <a16:creationId xmlns:a16="http://schemas.microsoft.com/office/drawing/2014/main" id="{3EC98F27-C3D9-5342-4B21-839811E9B473}"/>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3" name="Slide Number Placeholder 9">
            <a:extLst>
              <a:ext uri="{FF2B5EF4-FFF2-40B4-BE49-F238E27FC236}">
                <a16:creationId xmlns:a16="http://schemas.microsoft.com/office/drawing/2014/main" id="{32B37EAE-1D07-81F6-B202-7DABE500ADE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32</a:t>
            </a:fld>
            <a:endParaRPr lang="nb-NO" altLang="nb-NO" sz="700" dirty="0">
              <a:solidFill>
                <a:schemeClr val="bg2">
                  <a:lumMod val="25000"/>
                </a:schemeClr>
              </a:solidFill>
              <a:cs typeface="Calibri" panose="020F0502020204030204" pitchFamily="34" charset="0"/>
            </a:endParaRPr>
          </a:p>
        </p:txBody>
      </p:sp>
      <p:pic>
        <p:nvPicPr>
          <p:cNvPr id="6" name="Picture 5">
            <a:extLst>
              <a:ext uri="{FF2B5EF4-FFF2-40B4-BE49-F238E27FC236}">
                <a16:creationId xmlns:a16="http://schemas.microsoft.com/office/drawing/2014/main" id="{7CB56E2A-1B3A-D28F-5F31-7269C8BE94E5}"/>
              </a:ext>
            </a:extLst>
          </p:cNvPr>
          <p:cNvPicPr>
            <a:picLocks noChangeAspect="1"/>
          </p:cNvPicPr>
          <p:nvPr/>
        </p:nvPicPr>
        <p:blipFill>
          <a:blip r:embed="rId3"/>
          <a:stretch>
            <a:fillRect/>
          </a:stretch>
        </p:blipFill>
        <p:spPr>
          <a:xfrm>
            <a:off x="419156" y="375032"/>
            <a:ext cx="4584644" cy="1875536"/>
          </a:xfrm>
          <a:prstGeom prst="rect">
            <a:avLst/>
          </a:prstGeom>
        </p:spPr>
      </p:pic>
      <p:pic>
        <p:nvPicPr>
          <p:cNvPr id="5" name="Picture 4">
            <a:extLst>
              <a:ext uri="{FF2B5EF4-FFF2-40B4-BE49-F238E27FC236}">
                <a16:creationId xmlns:a16="http://schemas.microsoft.com/office/drawing/2014/main" id="{66C3383D-BE44-F575-CDCD-94C266E24EC7}"/>
              </a:ext>
            </a:extLst>
          </p:cNvPr>
          <p:cNvPicPr>
            <a:picLocks noChangeAspect="1"/>
          </p:cNvPicPr>
          <p:nvPr/>
        </p:nvPicPr>
        <p:blipFill>
          <a:blip r:embed="rId4"/>
          <a:stretch>
            <a:fillRect/>
          </a:stretch>
        </p:blipFill>
        <p:spPr>
          <a:xfrm>
            <a:off x="5419010" y="541865"/>
            <a:ext cx="6351988" cy="5712428"/>
          </a:xfrm>
          <a:prstGeom prst="rect">
            <a:avLst/>
          </a:prstGeom>
        </p:spPr>
      </p:pic>
      <p:pic>
        <p:nvPicPr>
          <p:cNvPr id="9" name="Picture 8">
            <a:extLst>
              <a:ext uri="{FF2B5EF4-FFF2-40B4-BE49-F238E27FC236}">
                <a16:creationId xmlns:a16="http://schemas.microsoft.com/office/drawing/2014/main" id="{57625EE6-E8EC-4DB4-751C-D9F64E551C5F}"/>
              </a:ext>
            </a:extLst>
          </p:cNvPr>
          <p:cNvPicPr>
            <a:picLocks noChangeAspect="1"/>
          </p:cNvPicPr>
          <p:nvPr/>
        </p:nvPicPr>
        <p:blipFill>
          <a:blip r:embed="rId5"/>
          <a:stretch>
            <a:fillRect/>
          </a:stretch>
        </p:blipFill>
        <p:spPr>
          <a:xfrm>
            <a:off x="482601" y="2756025"/>
            <a:ext cx="4521200" cy="1204592"/>
          </a:xfrm>
          <a:prstGeom prst="rect">
            <a:avLst/>
          </a:prstGeom>
        </p:spPr>
      </p:pic>
    </p:spTree>
    <p:extLst>
      <p:ext uri="{BB962C8B-B14F-4D97-AF65-F5344CB8AC3E}">
        <p14:creationId xmlns:p14="http://schemas.microsoft.com/office/powerpoint/2010/main" val="39659612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8">
            <a:extLst>
              <a:ext uri="{FF2B5EF4-FFF2-40B4-BE49-F238E27FC236}">
                <a16:creationId xmlns:a16="http://schemas.microsoft.com/office/drawing/2014/main" id="{3EC98F27-C3D9-5342-4B21-839811E9B473}"/>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3" name="Slide Number Placeholder 9">
            <a:extLst>
              <a:ext uri="{FF2B5EF4-FFF2-40B4-BE49-F238E27FC236}">
                <a16:creationId xmlns:a16="http://schemas.microsoft.com/office/drawing/2014/main" id="{32B37EAE-1D07-81F6-B202-7DABE500ADE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33</a:t>
            </a:fld>
            <a:endParaRPr lang="nb-NO" altLang="nb-NO" sz="700" dirty="0">
              <a:solidFill>
                <a:schemeClr val="bg2">
                  <a:lumMod val="25000"/>
                </a:schemeClr>
              </a:solidFill>
              <a:cs typeface="Calibri" panose="020F0502020204030204" pitchFamily="34" charset="0"/>
            </a:endParaRPr>
          </a:p>
        </p:txBody>
      </p:sp>
      <p:sp>
        <p:nvSpPr>
          <p:cNvPr id="5" name="TextBox 4">
            <a:extLst>
              <a:ext uri="{FF2B5EF4-FFF2-40B4-BE49-F238E27FC236}">
                <a16:creationId xmlns:a16="http://schemas.microsoft.com/office/drawing/2014/main" id="{0EC23C8F-DABB-E455-277A-88853751C2CB}"/>
              </a:ext>
            </a:extLst>
          </p:cNvPr>
          <p:cNvSpPr txBox="1"/>
          <p:nvPr/>
        </p:nvSpPr>
        <p:spPr>
          <a:xfrm>
            <a:off x="931334" y="1153573"/>
            <a:ext cx="9702800" cy="2862322"/>
          </a:xfrm>
          <a:prstGeom prst="rect">
            <a:avLst/>
          </a:prstGeom>
          <a:noFill/>
        </p:spPr>
        <p:txBody>
          <a:bodyPr wrap="square">
            <a:spAutoFit/>
          </a:bodyPr>
          <a:lstStyle/>
          <a:p>
            <a:r>
              <a:rPr lang="nb-NO" sz="1800" dirty="0">
                <a:effectLst/>
                <a:latin typeface="Calibri" panose="020F0502020204030204" pitchFamily="34" charset="0"/>
                <a:ea typeface="Calibri" panose="020F0502020204030204" pitchFamily="34" charset="0"/>
                <a:cs typeface="Arial" panose="020B0604020202020204" pitchFamily="34" charset="0"/>
              </a:rPr>
              <a:t>Kjære bachelorstudenter,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nb-N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nb-NO" sz="1800" dirty="0">
                <a:effectLst/>
                <a:latin typeface="Calibri" panose="020F0502020204030204" pitchFamily="34" charset="0"/>
                <a:ea typeface="Calibri" panose="020F0502020204030204" pitchFamily="34" charset="0"/>
                <a:cs typeface="Arial" panose="020B0604020202020204" pitchFamily="34" charset="0"/>
              </a:rPr>
              <a:t>Handelshøyskolen ønsker å invitere dere til et kurs om studieteknikk onsdag 28/9 fra klokken 12.15-13.30 i TU101. Dette vil være veldig nyttig for å få på plass gode studierutiner fra start av. Kurset holdes av Skrivesenteret ved NMBU.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nb-N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nb-NO" sz="1800" dirty="0">
                <a:effectLst/>
                <a:latin typeface="Calibri" panose="020F0502020204030204" pitchFamily="34" charset="0"/>
                <a:ea typeface="Calibri" panose="020F0502020204030204" pitchFamily="34" charset="0"/>
                <a:cs typeface="Arial" panose="020B0604020202020204" pitchFamily="34" charset="0"/>
              </a:rPr>
              <a:t>Det vil bli servert pizza og brus, og derfor trenger vi din påmelding innen 26/9 via denne lenken: </a:t>
            </a:r>
            <a:r>
              <a:rPr lang="nb-NO"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https://nettskjema.no/a/284428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nb-N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nb-NO" sz="1800" dirty="0">
                <a:effectLst/>
                <a:latin typeface="Calibri" panose="020F0502020204030204" pitchFamily="34" charset="0"/>
                <a:ea typeface="Calibri" panose="020F0502020204030204" pitchFamily="34" charset="0"/>
                <a:cs typeface="Arial" panose="020B0604020202020204" pitchFamily="34" charset="0"/>
              </a:rPr>
              <a:t>Vi håper å se deg der!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2783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5" name="Tittel 1">
            <a:extLst>
              <a:ext uri="{FF2B5EF4-FFF2-40B4-BE49-F238E27FC236}">
                <a16:creationId xmlns:a16="http://schemas.microsoft.com/office/drawing/2014/main" id="{6B146B75-9E36-A9F9-609E-D1A58036613B}"/>
              </a:ext>
            </a:extLst>
          </p:cNvPr>
          <p:cNvSpPr txBox="1">
            <a:spLocks/>
          </p:cNvSpPr>
          <p:nvPr/>
        </p:nvSpPr>
        <p:spPr>
          <a:xfrm>
            <a:off x="107342" y="120091"/>
            <a:ext cx="2966252" cy="1037492"/>
          </a:xfrm>
          <a:prstGeom prst="rect">
            <a:avLst/>
          </a:prstGeom>
        </p:spPr>
        <p:txBody>
          <a:bodyPr vert="horz" lIns="180000" tIns="180000" rIns="180000" bIns="180000" rtlCol="0" anchor="t" anchorCtr="0">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nb-NO" sz="2400" kern="1200" dirty="0">
                <a:solidFill>
                  <a:schemeClr val="tx1"/>
                </a:solidFill>
                <a:latin typeface="+mj-lt"/>
                <a:ea typeface="+mj-ea"/>
                <a:cs typeface="+mj-cs"/>
              </a:rPr>
              <a:t>Forberedelse til neste forelesning (05/10)</a:t>
            </a:r>
            <a:endParaRPr lang="nb-NO" sz="2400" i="1" kern="1200" dirty="0">
              <a:solidFill>
                <a:schemeClr val="tx1"/>
              </a:solidFill>
              <a:latin typeface="+mj-lt"/>
              <a:ea typeface="+mj-ea"/>
              <a:cs typeface="+mj-cs"/>
            </a:endParaRPr>
          </a:p>
        </p:txBody>
      </p:sp>
      <p:sp>
        <p:nvSpPr>
          <p:cNvPr id="11" name="Footer Placeholder 8">
            <a:extLst>
              <a:ext uri="{FF2B5EF4-FFF2-40B4-BE49-F238E27FC236}">
                <a16:creationId xmlns:a16="http://schemas.microsoft.com/office/drawing/2014/main" id="{F46C7A9C-76CC-7F45-27D8-ED26A6E1FA5D}"/>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13" name="Slide Number Placeholder 9">
            <a:extLst>
              <a:ext uri="{FF2B5EF4-FFF2-40B4-BE49-F238E27FC236}">
                <a16:creationId xmlns:a16="http://schemas.microsoft.com/office/drawing/2014/main" id="{625D70F2-3C00-481C-37DA-7E1358268955}"/>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34</a:t>
            </a:fld>
            <a:endParaRPr lang="nb-NO" altLang="nb-NO" sz="700" dirty="0">
              <a:solidFill>
                <a:schemeClr val="bg2">
                  <a:lumMod val="25000"/>
                </a:schemeClr>
              </a:solidFill>
              <a:cs typeface="Calibri" panose="020F0502020204030204" pitchFamily="34" charset="0"/>
            </a:endParaRPr>
          </a:p>
        </p:txBody>
      </p:sp>
      <p:sp>
        <p:nvSpPr>
          <p:cNvPr id="2" name="AutoShape 2">
            <a:extLst>
              <a:ext uri="{FF2B5EF4-FFF2-40B4-BE49-F238E27FC236}">
                <a16:creationId xmlns:a16="http://schemas.microsoft.com/office/drawing/2014/main" id="{93473B4E-E0E0-ED6E-950C-635DC8B04237}"/>
              </a:ext>
            </a:extLst>
          </p:cNvPr>
          <p:cNvSpPr>
            <a:spLocks noChangeAspect="1" noChangeArrowheads="1"/>
          </p:cNvSpPr>
          <p:nvPr/>
        </p:nvSpPr>
        <p:spPr bwMode="auto">
          <a:xfrm>
            <a:off x="3621088" y="0"/>
            <a:ext cx="4948237"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C58A38B7-CD44-2E51-777C-CD451E65163F}"/>
              </a:ext>
            </a:extLst>
          </p:cNvPr>
          <p:cNvPicPr>
            <a:picLocks noChangeAspect="1"/>
          </p:cNvPicPr>
          <p:nvPr/>
        </p:nvPicPr>
        <p:blipFill>
          <a:blip r:embed="rId3"/>
          <a:stretch>
            <a:fillRect/>
          </a:stretch>
        </p:blipFill>
        <p:spPr>
          <a:xfrm>
            <a:off x="532272" y="1494845"/>
            <a:ext cx="3233415" cy="4494019"/>
          </a:xfrm>
          <a:prstGeom prst="rect">
            <a:avLst/>
          </a:prstGeom>
        </p:spPr>
      </p:pic>
      <p:pic>
        <p:nvPicPr>
          <p:cNvPr id="3" name="Picture 2">
            <a:extLst>
              <a:ext uri="{FF2B5EF4-FFF2-40B4-BE49-F238E27FC236}">
                <a16:creationId xmlns:a16="http://schemas.microsoft.com/office/drawing/2014/main" id="{AB4B196E-CFB8-A668-28AF-5FBFBC040E8B}"/>
              </a:ext>
            </a:extLst>
          </p:cNvPr>
          <p:cNvPicPr>
            <a:picLocks noChangeAspect="1"/>
          </p:cNvPicPr>
          <p:nvPr/>
        </p:nvPicPr>
        <p:blipFill>
          <a:blip r:embed="rId4"/>
          <a:stretch>
            <a:fillRect/>
          </a:stretch>
        </p:blipFill>
        <p:spPr>
          <a:xfrm>
            <a:off x="5329822" y="1577298"/>
            <a:ext cx="5867400" cy="2400300"/>
          </a:xfrm>
          <a:prstGeom prst="rect">
            <a:avLst/>
          </a:prstGeom>
        </p:spPr>
      </p:pic>
    </p:spTree>
    <p:extLst>
      <p:ext uri="{BB962C8B-B14F-4D97-AF65-F5344CB8AC3E}">
        <p14:creationId xmlns:p14="http://schemas.microsoft.com/office/powerpoint/2010/main" val="2024453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a:xfrm>
            <a:off x="695400" y="2636912"/>
            <a:ext cx="10656000" cy="738664"/>
          </a:xfrm>
        </p:spPr>
        <p:txBody>
          <a:bodyPr/>
          <a:lstStyle/>
          <a:p>
            <a:r>
              <a:rPr lang="nb-NO" dirty="0"/>
              <a:t>Takk for i dag!</a:t>
            </a:r>
          </a:p>
        </p:txBody>
      </p:sp>
    </p:spTree>
    <p:extLst>
      <p:ext uri="{BB962C8B-B14F-4D97-AF65-F5344CB8AC3E}">
        <p14:creationId xmlns:p14="http://schemas.microsoft.com/office/powerpoint/2010/main" val="75043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BD4364-FD3A-F654-A4C2-BB73B8D05881}"/>
              </a:ext>
            </a:extLst>
          </p:cNvPr>
          <p:cNvSpPr txBox="1"/>
          <p:nvPr/>
        </p:nvSpPr>
        <p:spPr>
          <a:xfrm>
            <a:off x="174158" y="128185"/>
            <a:ext cx="9485851" cy="526491"/>
          </a:xfrm>
          <a:prstGeom prst="rect">
            <a:avLst/>
          </a:prstGeom>
          <a:noFill/>
        </p:spPr>
        <p:txBody>
          <a:bodyPr wrap="square">
            <a:spAutoFit/>
          </a:bodyPr>
          <a:lstStyle/>
          <a:p>
            <a:r>
              <a:rPr lang="nb-NO" sz="1600" b="1" i="0" kern="1400" dirty="0">
                <a:effectLst/>
                <a:latin typeface="Times New Roman" panose="02020603050405020304" pitchFamily="18" charset="0"/>
                <a:ea typeface="Times New Roman" panose="02020603050405020304" pitchFamily="18" charset="0"/>
              </a:rPr>
              <a:t>Arbeidskrav #1</a:t>
            </a:r>
            <a:endParaRPr lang="en-US" sz="1400" i="1" kern="14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Oppgaven gjort tilgjengelig i Canvas onsdag 7. september 2022; frist for innlevering i Canvas tirsdag 20. september kl. 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C2409F9-1323-6278-C944-B9D96C200658}"/>
              </a:ext>
            </a:extLst>
          </p:cNvPr>
          <p:cNvCxnSpPr/>
          <p:nvPr/>
        </p:nvCxnSpPr>
        <p:spPr>
          <a:xfrm>
            <a:off x="5908508" y="833051"/>
            <a:ext cx="0" cy="5766837"/>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F1A9637-8434-CBD4-E723-102C2440AF3C}"/>
              </a:ext>
            </a:extLst>
          </p:cNvPr>
          <p:cNvPicPr>
            <a:picLocks noChangeAspect="1"/>
          </p:cNvPicPr>
          <p:nvPr/>
        </p:nvPicPr>
        <p:blipFill>
          <a:blip r:embed="rId3"/>
          <a:stretch>
            <a:fillRect/>
          </a:stretch>
        </p:blipFill>
        <p:spPr>
          <a:xfrm>
            <a:off x="278933" y="958269"/>
            <a:ext cx="5452368" cy="5032955"/>
          </a:xfrm>
          <a:prstGeom prst="rect">
            <a:avLst/>
          </a:prstGeom>
        </p:spPr>
      </p:pic>
      <p:pic>
        <p:nvPicPr>
          <p:cNvPr id="8" name="Picture 7">
            <a:extLst>
              <a:ext uri="{FF2B5EF4-FFF2-40B4-BE49-F238E27FC236}">
                <a16:creationId xmlns:a16="http://schemas.microsoft.com/office/drawing/2014/main" id="{B3F3E0F9-1DDF-B8B5-C707-19C81CB27836}"/>
              </a:ext>
            </a:extLst>
          </p:cNvPr>
          <p:cNvPicPr>
            <a:picLocks noChangeAspect="1"/>
          </p:cNvPicPr>
          <p:nvPr/>
        </p:nvPicPr>
        <p:blipFill>
          <a:blip r:embed="rId4"/>
          <a:stretch>
            <a:fillRect/>
          </a:stretch>
        </p:blipFill>
        <p:spPr>
          <a:xfrm>
            <a:off x="6083597" y="833050"/>
            <a:ext cx="5829467" cy="5569739"/>
          </a:xfrm>
          <a:prstGeom prst="rect">
            <a:avLst/>
          </a:prstGeom>
        </p:spPr>
      </p:pic>
      <p:sp>
        <p:nvSpPr>
          <p:cNvPr id="9" name="Footer Placeholder 8">
            <a:extLst>
              <a:ext uri="{FF2B5EF4-FFF2-40B4-BE49-F238E27FC236}">
                <a16:creationId xmlns:a16="http://schemas.microsoft.com/office/drawing/2014/main" id="{DDEDCD7E-0741-AD24-AD45-74CFBFE3621A}"/>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10" name="Slide Number Placeholder 9">
            <a:extLst>
              <a:ext uri="{FF2B5EF4-FFF2-40B4-BE49-F238E27FC236}">
                <a16:creationId xmlns:a16="http://schemas.microsoft.com/office/drawing/2014/main" id="{6072B7EC-3976-9A31-8AA3-C438C89F3625}"/>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4</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3475528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F73C97-55E8-4FA2-B79D-1D20AFB77993}"/>
              </a:ext>
            </a:extLst>
          </p:cNvPr>
          <p:cNvSpPr/>
          <p:nvPr/>
        </p:nvSpPr>
        <p:spPr>
          <a:xfrm>
            <a:off x="557207" y="1468992"/>
            <a:ext cx="10801200" cy="4586961"/>
          </a:xfrm>
          <a:prstGeom prst="rect">
            <a:avLst/>
          </a:prstGeom>
          <a:solidFill>
            <a:schemeClr val="bg1"/>
          </a:solidFill>
        </p:spPr>
        <p:txBody>
          <a:bodyPr wrap="square">
            <a:spAutoFit/>
          </a:bodyPr>
          <a:lstStyle/>
          <a:p>
            <a:pPr algn="ctr">
              <a:lnSpc>
                <a:spcPct val="115000"/>
              </a:lnSpc>
              <a:spcAft>
                <a:spcPts val="800"/>
              </a:spcAft>
            </a:pPr>
            <a:r>
              <a:rPr lang="en-US" sz="3200" i="1" dirty="0">
                <a:latin typeface="Times New Roman" panose="02020603050405020304" pitchFamily="18" charset="0"/>
                <a:ea typeface="Calibri" panose="020F0502020204030204" pitchFamily="34" charset="0"/>
                <a:cs typeface="Arial" panose="020B0604020202020204" pitchFamily="34" charset="0"/>
              </a:rPr>
              <a:t>Some say it's English. Or Mandarin. Others contend it's the subtle, culture-spanning clues picked up by reading facial expressions and other physical movements. But most agree that the true language of business is accounting. The story of any company, no matter the size, the industry, or the country of origin, is told through its financial records and reports. Income, debt, revenue versus expenses, compensation, and cost of retaining customers can all be found on financial statements.</a:t>
            </a:r>
            <a:endParaRPr lang="en-US" sz="4000" dirty="0">
              <a:latin typeface="Calibri" panose="020F0502020204030204" pitchFamily="34" charset="0"/>
              <a:ea typeface="Calibri" panose="020F0502020204030204" pitchFamily="34" charset="0"/>
              <a:cs typeface="Arial" panose="020B0604020202020204" pitchFamily="34" charset="0"/>
            </a:endParaRPr>
          </a:p>
        </p:txBody>
      </p:sp>
      <p:sp>
        <p:nvSpPr>
          <p:cNvPr id="6" name="Footer Placeholder 8">
            <a:extLst>
              <a:ext uri="{FF2B5EF4-FFF2-40B4-BE49-F238E27FC236}">
                <a16:creationId xmlns:a16="http://schemas.microsoft.com/office/drawing/2014/main" id="{B67A9547-2B7B-C44E-1EF7-9F77EF20D4E0}"/>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7" name="Slide Number Placeholder 9">
            <a:extLst>
              <a:ext uri="{FF2B5EF4-FFF2-40B4-BE49-F238E27FC236}">
                <a16:creationId xmlns:a16="http://schemas.microsoft.com/office/drawing/2014/main" id="{B9D2D232-0E29-16F0-1436-6BB3AA9648D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5</a:t>
            </a:fld>
            <a:endParaRPr lang="nb-NO" altLang="nb-NO" sz="700" dirty="0">
              <a:solidFill>
                <a:schemeClr val="bg2">
                  <a:lumMod val="25000"/>
                </a:schemeClr>
              </a:solidFill>
              <a:cs typeface="Calibri" panose="020F0502020204030204" pitchFamily="34" charset="0"/>
            </a:endParaRPr>
          </a:p>
        </p:txBody>
      </p:sp>
      <p:sp>
        <p:nvSpPr>
          <p:cNvPr id="9" name="Tittel 1">
            <a:extLst>
              <a:ext uri="{FF2B5EF4-FFF2-40B4-BE49-F238E27FC236}">
                <a16:creationId xmlns:a16="http://schemas.microsoft.com/office/drawing/2014/main" id="{DDF5181A-A967-6430-54CE-7E15B0D6C1D7}"/>
              </a:ext>
            </a:extLst>
          </p:cNvPr>
          <p:cNvSpPr>
            <a:spLocks noGrp="1"/>
          </p:cNvSpPr>
          <p:nvPr>
            <p:ph type="title"/>
          </p:nvPr>
        </p:nvSpPr>
        <p:spPr>
          <a:xfrm>
            <a:off x="316324" y="350547"/>
            <a:ext cx="10801200" cy="701731"/>
          </a:xfrm>
          <a:solidFill>
            <a:schemeClr val="bg1"/>
          </a:solidFill>
        </p:spPr>
        <p:txBody>
          <a:bodyPr vert="horz" wrap="square" lIns="91440" tIns="45720" rIns="91440" bIns="45720" rtlCol="0" anchor="ctr">
            <a:spAutoFit/>
          </a:bodyPr>
          <a:lstStyle/>
          <a:p>
            <a:pPr>
              <a:lnSpc>
                <a:spcPct val="90000"/>
              </a:lnSpc>
            </a:pPr>
            <a:r>
              <a:rPr lang="en-US" dirty="0">
                <a:solidFill>
                  <a:srgbClr val="41723A"/>
                </a:solidFill>
                <a:latin typeface="Calibri Light" panose="020F0302020204030204" pitchFamily="34" charset="0"/>
                <a:cs typeface="Calibri Light" panose="020F0302020204030204" pitchFamily="34" charset="0"/>
              </a:rPr>
              <a:t>The true language of business is accounting …</a:t>
            </a:r>
            <a:endParaRPr lang="nb-NO" dirty="0">
              <a:solidFill>
                <a:srgbClr val="41723A"/>
              </a:solidFill>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0CEC5FE0-A1A4-CFD8-775A-D2D07C96F0F8}"/>
              </a:ext>
            </a:extLst>
          </p:cNvPr>
          <p:cNvSpPr txBox="1"/>
          <p:nvPr/>
        </p:nvSpPr>
        <p:spPr>
          <a:xfrm>
            <a:off x="695400" y="1468992"/>
            <a:ext cx="10801199" cy="4524315"/>
          </a:xfrm>
          <a:prstGeom prst="rect">
            <a:avLst/>
          </a:prstGeom>
          <a:solidFill>
            <a:schemeClr val="bg1"/>
          </a:solidFill>
        </p:spPr>
        <p:txBody>
          <a:bodyPr wrap="square">
            <a:spAutoFit/>
          </a:bodyPr>
          <a:lstStyle/>
          <a:p>
            <a:pPr algn="ctr"/>
            <a:r>
              <a:rPr lang="nb-NO" sz="3600" b="0" i="1" u="none" strike="noStrike" baseline="0" dirty="0">
                <a:solidFill>
                  <a:srgbClr val="222221"/>
                </a:solidFill>
                <a:latin typeface="Times New Roman" panose="02020603050405020304" pitchFamily="18" charset="0"/>
                <a:cs typeface="Times New Roman" panose="02020603050405020304" pitchFamily="18" charset="0"/>
              </a:rPr>
              <a:t>Noen sier at det er engelsk. Eller mandarin. Andre hevder at det er kroppsspråk. Men de fleste er enige om at det virkelige språket i bedriften er regnskap. Historien til enhver bedrift, uansett størrelse, bransje eller opprinnelsesland, blir fortalt gjennom sine økonomiske oversikter og regnskapsrapporter. Resultater, gjeld, inntekt og kostnader, lønninger og kostnaden for å beholde kunder, finner du </a:t>
            </a:r>
            <a:r>
              <a:rPr lang="nb-NO" sz="3600" i="1" dirty="0">
                <a:solidFill>
                  <a:srgbClr val="222221"/>
                </a:solidFill>
                <a:latin typeface="Times New Roman" panose="02020603050405020304" pitchFamily="18" charset="0"/>
                <a:cs typeface="Times New Roman" panose="02020603050405020304" pitchFamily="18" charset="0"/>
              </a:rPr>
              <a:t>i </a:t>
            </a:r>
            <a:r>
              <a:rPr lang="nb-NO" sz="3600" b="0" i="1" u="none" strike="noStrike" baseline="0" dirty="0">
                <a:solidFill>
                  <a:srgbClr val="222221"/>
                </a:solidFill>
                <a:latin typeface="Times New Roman" panose="02020603050405020304" pitchFamily="18" charset="0"/>
                <a:cs typeface="Times New Roman" panose="02020603050405020304" pitchFamily="18" charset="0"/>
              </a:rPr>
              <a:t>regnskapet.</a:t>
            </a:r>
            <a:endParaRPr lang="nb-NO" sz="3600" dirty="0">
              <a:latin typeface="Times New Roman" panose="02020603050405020304" pitchFamily="18" charset="0"/>
              <a:cs typeface="Times New Roman" panose="02020603050405020304" pitchFamily="18" charset="0"/>
            </a:endParaRPr>
          </a:p>
        </p:txBody>
      </p:sp>
      <p:sp>
        <p:nvSpPr>
          <p:cNvPr id="4" name="Tittel 1">
            <a:extLst>
              <a:ext uri="{FF2B5EF4-FFF2-40B4-BE49-F238E27FC236}">
                <a16:creationId xmlns:a16="http://schemas.microsoft.com/office/drawing/2014/main" id="{582F631E-A654-9861-4B62-75B20C5117D4}"/>
              </a:ext>
            </a:extLst>
          </p:cNvPr>
          <p:cNvSpPr txBox="1">
            <a:spLocks/>
          </p:cNvSpPr>
          <p:nvPr/>
        </p:nvSpPr>
        <p:spPr>
          <a:xfrm>
            <a:off x="316324" y="350547"/>
            <a:ext cx="10801200" cy="7017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solidFill>
                  <a:srgbClr val="41723A"/>
                </a:solidFill>
                <a:latin typeface="Calibri Light" panose="020F0302020204030204" pitchFamily="34" charset="0"/>
                <a:cs typeface="Calibri Light" panose="020F0302020204030204" pitchFamily="34" charset="0"/>
              </a:rPr>
              <a:t>Det «felles språket» er regnskap …</a:t>
            </a:r>
          </a:p>
        </p:txBody>
      </p:sp>
    </p:spTree>
    <p:extLst>
      <p:ext uri="{BB962C8B-B14F-4D97-AF65-F5344CB8AC3E}">
        <p14:creationId xmlns:p14="http://schemas.microsoft.com/office/powerpoint/2010/main" val="2076419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4" presetClass="exit" presetSubtype="10" fill="hold" grpId="1" nodeType="withEffect">
                                  <p:stCondLst>
                                    <p:cond delay="0"/>
                                  </p:stCondLst>
                                  <p:childTnLst>
                                    <p:animEffect transition="out" filter="randombar(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682D5-2BC3-4E2F-902E-020F14095A32}"/>
              </a:ext>
            </a:extLst>
          </p:cNvPr>
          <p:cNvSpPr/>
          <p:nvPr/>
        </p:nvSpPr>
        <p:spPr>
          <a:xfrm>
            <a:off x="767408" y="2377045"/>
            <a:ext cx="10167571" cy="2171172"/>
          </a:xfrm>
          <a:prstGeom prst="rect">
            <a:avLst/>
          </a:prstGeom>
        </p:spPr>
        <p:txBody>
          <a:bodyPr wrap="square">
            <a:spAutoFit/>
          </a:bodyPr>
          <a:lstStyle/>
          <a:p>
            <a:pPr algn="ctr">
              <a:lnSpc>
                <a:spcPct val="115000"/>
              </a:lnSpc>
              <a:spcAft>
                <a:spcPts val="800"/>
              </a:spcAft>
            </a:pPr>
            <a:r>
              <a:rPr lang="nb-NO" sz="4000" i="1" dirty="0">
                <a:latin typeface="Times New Roman" panose="02020603050405020304" pitchFamily="18" charset="0"/>
                <a:ea typeface="Calibri" panose="020F0502020204030204" pitchFamily="34" charset="0"/>
                <a:cs typeface="Arial" panose="020B0604020202020204" pitchFamily="34" charset="0"/>
              </a:rPr>
              <a:t>…men tallene må stemme. Hvis omgivelsene ikke har </a:t>
            </a:r>
            <a:r>
              <a:rPr lang="nb-NO" sz="4000" b="1" i="1" u="sng" dirty="0">
                <a:solidFill>
                  <a:srgbClr val="446449"/>
                </a:solidFill>
                <a:latin typeface="Times New Roman" panose="02020603050405020304" pitchFamily="18" charset="0"/>
                <a:ea typeface="Calibri" panose="020F0502020204030204" pitchFamily="34" charset="0"/>
                <a:cs typeface="Arial" panose="020B0604020202020204" pitchFamily="34" charset="0"/>
              </a:rPr>
              <a:t>tillit</a:t>
            </a:r>
            <a:r>
              <a:rPr lang="nb-NO" sz="4000" i="1" dirty="0">
                <a:latin typeface="Times New Roman" panose="02020603050405020304" pitchFamily="18" charset="0"/>
                <a:ea typeface="Calibri" panose="020F0502020204030204" pitchFamily="34" charset="0"/>
                <a:cs typeface="Arial" panose="020B0604020202020204" pitchFamily="34" charset="0"/>
              </a:rPr>
              <a:t> til riktigheten av tallene oppstår alle slags problemer!</a:t>
            </a:r>
            <a:endParaRPr lang="nb-NO" sz="4800" dirty="0">
              <a:latin typeface="Calibri" panose="020F0502020204030204" pitchFamily="34" charset="0"/>
              <a:ea typeface="Calibri" panose="020F0502020204030204" pitchFamily="34" charset="0"/>
              <a:cs typeface="Arial" panose="020B0604020202020204" pitchFamily="34" charset="0"/>
            </a:endParaRPr>
          </a:p>
        </p:txBody>
      </p:sp>
      <p:sp>
        <p:nvSpPr>
          <p:cNvPr id="3" name="Footer Placeholder 8">
            <a:extLst>
              <a:ext uri="{FF2B5EF4-FFF2-40B4-BE49-F238E27FC236}">
                <a16:creationId xmlns:a16="http://schemas.microsoft.com/office/drawing/2014/main" id="{02454896-4B61-CEF6-B897-9698B150224D}"/>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5998B6DD-696D-A330-EE6B-D64B0639B826}"/>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6</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3792120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862744-F1B5-4FB2-A348-DF89C9F15282}"/>
              </a:ext>
            </a:extLst>
          </p:cNvPr>
          <p:cNvSpPr/>
          <p:nvPr/>
        </p:nvSpPr>
        <p:spPr>
          <a:xfrm>
            <a:off x="5807968" y="6044073"/>
            <a:ext cx="5976664" cy="492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ooter Placeholder 8">
            <a:extLst>
              <a:ext uri="{FF2B5EF4-FFF2-40B4-BE49-F238E27FC236}">
                <a16:creationId xmlns:a16="http://schemas.microsoft.com/office/drawing/2014/main" id="{C328ADE6-CCFC-4533-8E41-72284FA86FA1}"/>
              </a:ext>
            </a:extLst>
          </p:cNvPr>
          <p:cNvSpPr txBox="1">
            <a:spLocks/>
          </p:cNvSpPr>
          <p:nvPr/>
        </p:nvSpPr>
        <p:spPr>
          <a:xfrm>
            <a:off x="685651" y="6267174"/>
            <a:ext cx="3178101"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900" dirty="0">
                <a:cs typeface="Calibri" panose="020F0502020204030204" pitchFamily="34" charset="0"/>
              </a:rPr>
              <a:t>BUS101_Introduksjon til bedriftsøkonomiske emner</a:t>
            </a:r>
          </a:p>
        </p:txBody>
      </p:sp>
      <p:pic>
        <p:nvPicPr>
          <p:cNvPr id="5" name="Picture 4">
            <a:extLst>
              <a:ext uri="{FF2B5EF4-FFF2-40B4-BE49-F238E27FC236}">
                <a16:creationId xmlns:a16="http://schemas.microsoft.com/office/drawing/2014/main" id="{C3682D86-85A3-4949-A151-704D5A8D7420}"/>
              </a:ext>
            </a:extLst>
          </p:cNvPr>
          <p:cNvPicPr>
            <a:picLocks noChangeAspect="1"/>
          </p:cNvPicPr>
          <p:nvPr/>
        </p:nvPicPr>
        <p:blipFill>
          <a:blip r:embed="rId2"/>
          <a:stretch>
            <a:fillRect/>
          </a:stretch>
        </p:blipFill>
        <p:spPr>
          <a:xfrm>
            <a:off x="268491" y="260648"/>
            <a:ext cx="11655018" cy="1920371"/>
          </a:xfrm>
          <a:prstGeom prst="rect">
            <a:avLst/>
          </a:prstGeom>
        </p:spPr>
      </p:pic>
      <p:pic>
        <p:nvPicPr>
          <p:cNvPr id="7" name="Picture 6">
            <a:extLst>
              <a:ext uri="{FF2B5EF4-FFF2-40B4-BE49-F238E27FC236}">
                <a16:creationId xmlns:a16="http://schemas.microsoft.com/office/drawing/2014/main" id="{30457FDC-052F-4B19-B30D-E064C056294A}"/>
              </a:ext>
            </a:extLst>
          </p:cNvPr>
          <p:cNvPicPr>
            <a:picLocks noChangeAspect="1"/>
          </p:cNvPicPr>
          <p:nvPr/>
        </p:nvPicPr>
        <p:blipFill>
          <a:blip r:embed="rId3"/>
          <a:stretch>
            <a:fillRect/>
          </a:stretch>
        </p:blipFill>
        <p:spPr>
          <a:xfrm>
            <a:off x="407368" y="2181019"/>
            <a:ext cx="8113879" cy="4286381"/>
          </a:xfrm>
          <a:prstGeom prst="rect">
            <a:avLst/>
          </a:prstGeom>
        </p:spPr>
      </p:pic>
      <p:pic>
        <p:nvPicPr>
          <p:cNvPr id="8" name="Picture 7">
            <a:extLst>
              <a:ext uri="{FF2B5EF4-FFF2-40B4-BE49-F238E27FC236}">
                <a16:creationId xmlns:a16="http://schemas.microsoft.com/office/drawing/2014/main" id="{1B8A7AA9-B974-497D-B41E-B9A0F1F54512}"/>
              </a:ext>
            </a:extLst>
          </p:cNvPr>
          <p:cNvPicPr>
            <a:picLocks noChangeAspect="1"/>
          </p:cNvPicPr>
          <p:nvPr/>
        </p:nvPicPr>
        <p:blipFill>
          <a:blip r:embed="rId4"/>
          <a:stretch>
            <a:fillRect/>
          </a:stretch>
        </p:blipFill>
        <p:spPr>
          <a:xfrm>
            <a:off x="8660124" y="3798878"/>
            <a:ext cx="3359646" cy="2596673"/>
          </a:xfrm>
          <a:prstGeom prst="rect">
            <a:avLst/>
          </a:prstGeom>
        </p:spPr>
      </p:pic>
      <p:sp>
        <p:nvSpPr>
          <p:cNvPr id="2" name="Footer Placeholder 8">
            <a:extLst>
              <a:ext uri="{FF2B5EF4-FFF2-40B4-BE49-F238E27FC236}">
                <a16:creationId xmlns:a16="http://schemas.microsoft.com/office/drawing/2014/main" id="{53FBA62B-03B9-634E-454A-A65FB11FC102}"/>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3" name="Slide Number Placeholder 9">
            <a:extLst>
              <a:ext uri="{FF2B5EF4-FFF2-40B4-BE49-F238E27FC236}">
                <a16:creationId xmlns:a16="http://schemas.microsoft.com/office/drawing/2014/main" id="{5B942E33-CEB8-3648-3005-8099CD255BC2}"/>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7</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299137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F285C4-9BCC-4249-9EB0-95CEFE56EC2A}"/>
              </a:ext>
            </a:extLst>
          </p:cNvPr>
          <p:cNvPicPr>
            <a:picLocks noChangeAspect="1"/>
          </p:cNvPicPr>
          <p:nvPr/>
        </p:nvPicPr>
        <p:blipFill>
          <a:blip r:embed="rId2"/>
          <a:stretch>
            <a:fillRect/>
          </a:stretch>
        </p:blipFill>
        <p:spPr>
          <a:xfrm>
            <a:off x="797442" y="190014"/>
            <a:ext cx="7773659" cy="2096630"/>
          </a:xfrm>
          <a:prstGeom prst="rect">
            <a:avLst/>
          </a:prstGeom>
        </p:spPr>
      </p:pic>
      <p:pic>
        <p:nvPicPr>
          <p:cNvPr id="2" name="Picture 1">
            <a:extLst>
              <a:ext uri="{FF2B5EF4-FFF2-40B4-BE49-F238E27FC236}">
                <a16:creationId xmlns:a16="http://schemas.microsoft.com/office/drawing/2014/main" id="{710AF652-AC08-4C98-8274-CFE6DDF164D0}"/>
              </a:ext>
            </a:extLst>
          </p:cNvPr>
          <p:cNvPicPr>
            <a:picLocks noChangeAspect="1"/>
          </p:cNvPicPr>
          <p:nvPr/>
        </p:nvPicPr>
        <p:blipFill>
          <a:blip r:embed="rId3"/>
          <a:stretch>
            <a:fillRect/>
          </a:stretch>
        </p:blipFill>
        <p:spPr>
          <a:xfrm>
            <a:off x="9563728" y="253165"/>
            <a:ext cx="2260593" cy="627942"/>
          </a:xfrm>
          <a:prstGeom prst="rect">
            <a:avLst/>
          </a:prstGeom>
        </p:spPr>
      </p:pic>
      <p:sp>
        <p:nvSpPr>
          <p:cNvPr id="3" name="TextBox 2">
            <a:extLst>
              <a:ext uri="{FF2B5EF4-FFF2-40B4-BE49-F238E27FC236}">
                <a16:creationId xmlns:a16="http://schemas.microsoft.com/office/drawing/2014/main" id="{DA45FCAD-CF93-E52C-82BD-646DCB0E73A5}"/>
              </a:ext>
            </a:extLst>
          </p:cNvPr>
          <p:cNvSpPr txBox="1"/>
          <p:nvPr/>
        </p:nvSpPr>
        <p:spPr>
          <a:xfrm>
            <a:off x="797441" y="2560760"/>
            <a:ext cx="10536865" cy="3693319"/>
          </a:xfrm>
          <a:prstGeom prst="rect">
            <a:avLst/>
          </a:prstGeom>
          <a:noFill/>
        </p:spPr>
        <p:txBody>
          <a:bodyPr wrap="square">
            <a:spAutoFit/>
          </a:bodyPr>
          <a:lstStyle/>
          <a:p>
            <a:pPr algn="l"/>
            <a:r>
              <a:rPr lang="nb-NO" b="0" i="0" dirty="0">
                <a:solidFill>
                  <a:srgbClr val="000000"/>
                </a:solidFill>
                <a:effectLst/>
                <a:latin typeface="tstar"/>
              </a:rPr>
              <a:t>For noen år siden ble fremtiden til regnskapsbransjen spådd nord og ned. Men teknologi skjedde, digitalisering skjedde, automatisering skjedde. Det som skulle utslette yrket fikk bransjen til å blomstre.</a:t>
            </a:r>
          </a:p>
          <a:p>
            <a:pPr algn="l"/>
            <a:endParaRPr lang="nb-NO" b="0" i="0" dirty="0">
              <a:solidFill>
                <a:srgbClr val="000000"/>
              </a:solidFill>
              <a:effectLst/>
              <a:latin typeface="tstar"/>
            </a:endParaRPr>
          </a:p>
          <a:p>
            <a:pPr algn="l"/>
            <a:r>
              <a:rPr lang="nb-NO" b="0" i="0" dirty="0">
                <a:solidFill>
                  <a:srgbClr val="000000"/>
                </a:solidFill>
                <a:effectLst/>
                <a:latin typeface="tstar"/>
              </a:rPr>
              <a:t>Med automatisering av rutineoppgaver har regnskapsføreren endelig tid til mer enn å produsere regnskap og innrapportere tall til myndighetene.</a:t>
            </a:r>
          </a:p>
          <a:p>
            <a:pPr algn="l"/>
            <a:endParaRPr lang="nb-NO" dirty="0">
              <a:solidFill>
                <a:srgbClr val="000000"/>
              </a:solidFill>
              <a:latin typeface="tstar"/>
            </a:endParaRPr>
          </a:p>
          <a:p>
            <a:pPr algn="l"/>
            <a:r>
              <a:rPr lang="nb-NO" b="0" i="0" dirty="0">
                <a:solidFill>
                  <a:srgbClr val="000000"/>
                </a:solidFill>
                <a:effectLst/>
                <a:latin typeface="tstar"/>
              </a:rPr>
              <a:t>Regnskapsføreren fører ikke lenger, men er blitt bedriftenes nærmeste rådgiver. Det er en myte at alle regnskapsførere er tallknusere. Det er tallforståelsen som er viktig. Og den kompetansen kan brukes på så mange områder. Dagens regnskapsfører kjenner den nakne sannheten om kundene, og kan med den rådgi ledelsen for å sikre lønnsomhet og effektiv virksomhetsstyring.</a:t>
            </a:r>
          </a:p>
          <a:p>
            <a:pPr algn="l"/>
            <a:endParaRPr lang="nb-NO" b="0" i="0" dirty="0">
              <a:solidFill>
                <a:srgbClr val="000000"/>
              </a:solidFill>
              <a:effectLst/>
              <a:latin typeface="tstar"/>
            </a:endParaRPr>
          </a:p>
          <a:p>
            <a:pPr algn="l"/>
            <a:r>
              <a:rPr lang="nb-NO" b="0" i="0" dirty="0">
                <a:solidFill>
                  <a:srgbClr val="000000"/>
                </a:solidFill>
                <a:effectLst/>
                <a:latin typeface="tstar"/>
              </a:rPr>
              <a:t>Med løpende oversikt over hvordan det går med bedriftens økonomi, er regnskapsføreren den som først fanger opp og er i stand til å se hvilke grep som bør gjøres – både på kort og lang sikt.</a:t>
            </a:r>
          </a:p>
        </p:txBody>
      </p:sp>
      <p:sp>
        <p:nvSpPr>
          <p:cNvPr id="7" name="Footer Placeholder 8">
            <a:extLst>
              <a:ext uri="{FF2B5EF4-FFF2-40B4-BE49-F238E27FC236}">
                <a16:creationId xmlns:a16="http://schemas.microsoft.com/office/drawing/2014/main" id="{5F109979-E9F6-45C0-1FE8-A483D2AB53BD}"/>
              </a:ext>
            </a:extLst>
          </p:cNvPr>
          <p:cNvSpPr txBox="1">
            <a:spLocks/>
          </p:cNvSpPr>
          <p:nvPr/>
        </p:nvSpPr>
        <p:spPr>
          <a:xfrm>
            <a:off x="10138465" y="6544229"/>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8" name="Slide Number Placeholder 9">
            <a:extLst>
              <a:ext uri="{FF2B5EF4-FFF2-40B4-BE49-F238E27FC236}">
                <a16:creationId xmlns:a16="http://schemas.microsoft.com/office/drawing/2014/main" id="{E5E5A3C9-A418-1F53-E07A-97D6C9E398CB}"/>
              </a:ext>
            </a:extLst>
          </p:cNvPr>
          <p:cNvSpPr txBox="1">
            <a:spLocks/>
          </p:cNvSpPr>
          <p:nvPr/>
        </p:nvSpPr>
        <p:spPr>
          <a:xfrm>
            <a:off x="11770998" y="6544229"/>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8</a:t>
            </a:fld>
            <a:endParaRPr lang="nb-NO" altLang="nb-NO" sz="7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20964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a:spLocks noGrp="1"/>
          </p:cNvSpPr>
          <p:nvPr>
            <p:ph type="title"/>
          </p:nvPr>
        </p:nvSpPr>
        <p:spPr>
          <a:xfrm>
            <a:off x="286871" y="263592"/>
            <a:ext cx="9624392" cy="609398"/>
          </a:xfrm>
        </p:spPr>
        <p:txBody>
          <a:bodyPr vert="horz" wrap="square" lIns="91440" tIns="45720" rIns="91440" bIns="45720" rtlCol="0" anchor="ctr">
            <a:spAutoFit/>
          </a:bodyPr>
          <a:lstStyle/>
          <a:p>
            <a:r>
              <a:rPr lang="nb-NO" dirty="0">
                <a:solidFill>
                  <a:srgbClr val="41723A"/>
                </a:solidFill>
                <a:latin typeface="Calibri Light" panose="020F0302020204030204" pitchFamily="34" charset="0"/>
                <a:cs typeface="Calibri Light" panose="020F0302020204030204" pitchFamily="34" charset="0"/>
              </a:rPr>
              <a:t>Fra registrering til formidling</a:t>
            </a:r>
          </a:p>
        </p:txBody>
      </p:sp>
      <p:sp>
        <p:nvSpPr>
          <p:cNvPr id="3" name="Rectangle 2"/>
          <p:cNvSpPr/>
          <p:nvPr/>
        </p:nvSpPr>
        <p:spPr>
          <a:xfrm>
            <a:off x="398690" y="963317"/>
            <a:ext cx="10782247" cy="830997"/>
          </a:xfrm>
          <a:prstGeom prst="rect">
            <a:avLst/>
          </a:prstGeom>
        </p:spPr>
        <p:txBody>
          <a:bodyPr wrap="square">
            <a:spAutoFit/>
          </a:bodyPr>
          <a:lstStyle/>
          <a:p>
            <a:r>
              <a:rPr lang="nb-NO" sz="2400" i="1" dirty="0">
                <a:cs typeface="Calibri Light" panose="020F0302020204030204" pitchFamily="34" charset="0"/>
              </a:rPr>
              <a:t>Et regnskap er en oppstilling over inntekter, kostnader, eiendeler og gjeld, og er et hjelpemiddel til å vurdere en bedrifts økonomiske stilling og resultatmessige utvikling</a:t>
            </a:r>
          </a:p>
        </p:txBody>
      </p:sp>
      <p:sp>
        <p:nvSpPr>
          <p:cNvPr id="2" name="Footer Placeholder 8">
            <a:extLst>
              <a:ext uri="{FF2B5EF4-FFF2-40B4-BE49-F238E27FC236}">
                <a16:creationId xmlns:a16="http://schemas.microsoft.com/office/drawing/2014/main" id="{BAC19E32-B5CB-04D7-26FD-96C3B30D9646}"/>
              </a:ext>
            </a:extLst>
          </p:cNvPr>
          <p:cNvSpPr txBox="1">
            <a:spLocks/>
          </p:cNvSpPr>
          <p:nvPr/>
        </p:nvSpPr>
        <p:spPr>
          <a:xfrm>
            <a:off x="398690" y="6557537"/>
            <a:ext cx="1958119" cy="235232"/>
          </a:xfrm>
          <a:prstGeom prst="rect">
            <a:avLst/>
          </a:prstGeom>
        </p:spPr>
        <p:txBody>
          <a:bodyPr vert="horz" lIns="0" tIns="0" rIns="0" bIns="0" rtlCol="0" anchor="ctr"/>
          <a:lstStyle>
            <a:defPPr>
              <a:defRPr lang="nb-NO"/>
            </a:defPPr>
            <a:lvl1pPr marL="0" algn="r"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altLang="nb-NO" sz="700" dirty="0">
                <a:solidFill>
                  <a:schemeClr val="bg2">
                    <a:lumMod val="25000"/>
                  </a:schemeClr>
                </a:solidFill>
                <a:cs typeface="Calibri" panose="020F0502020204030204" pitchFamily="34" charset="0"/>
              </a:rPr>
              <a:t>BUS101_Bedriftsøkonomiske sammenhenger</a:t>
            </a:r>
          </a:p>
        </p:txBody>
      </p:sp>
      <p:sp>
        <p:nvSpPr>
          <p:cNvPr id="4" name="Slide Number Placeholder 9">
            <a:extLst>
              <a:ext uri="{FF2B5EF4-FFF2-40B4-BE49-F238E27FC236}">
                <a16:creationId xmlns:a16="http://schemas.microsoft.com/office/drawing/2014/main" id="{F771C282-B971-DA45-A188-5729BF935ACA}"/>
              </a:ext>
            </a:extLst>
          </p:cNvPr>
          <p:cNvSpPr txBox="1">
            <a:spLocks/>
          </p:cNvSpPr>
          <p:nvPr/>
        </p:nvSpPr>
        <p:spPr>
          <a:xfrm>
            <a:off x="2031223" y="6557537"/>
            <a:ext cx="234893" cy="231613"/>
          </a:xfrm>
          <a:prstGeom prst="rect">
            <a:avLst/>
          </a:prstGeom>
        </p:spPr>
        <p:txBody>
          <a:bodyPr vert="horz" lIns="0" tIns="0" rIns="0" bIns="0" rtlCol="0" anchor="ctr"/>
          <a:lstStyle>
            <a:defPPr>
              <a:defRPr lang="nb-NO"/>
            </a:defPPr>
            <a:lvl1pPr marL="0" algn="l" defTabSz="914400" rtl="0" eaLnBrk="1" latinLnBrk="0" hangingPunct="1">
              <a:defRPr sz="1200" kern="1200">
                <a:solidFill>
                  <a:srgbClr val="009D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b-NO" altLang="nb-NO" sz="700" dirty="0">
                <a:solidFill>
                  <a:schemeClr val="bg2">
                    <a:lumMod val="25000"/>
                  </a:schemeClr>
                </a:solidFill>
                <a:cs typeface="Calibri" panose="020F0502020204030204" pitchFamily="34" charset="0"/>
              </a:rPr>
              <a:t>s. </a:t>
            </a:r>
            <a:fld id="{182D40AC-E4B7-44D0-AB2A-1A195DA07EA7}" type="slidenum">
              <a:rPr lang="nb-NO" altLang="nb-NO" sz="700" smtClean="0">
                <a:solidFill>
                  <a:schemeClr val="bg2">
                    <a:lumMod val="25000"/>
                  </a:schemeClr>
                </a:solidFill>
                <a:cs typeface="Calibri" panose="020F0502020204030204" pitchFamily="34" charset="0"/>
              </a:rPr>
              <a:pPr algn="r"/>
              <a:t>9</a:t>
            </a:fld>
            <a:endParaRPr lang="nb-NO" altLang="nb-NO" sz="700" dirty="0">
              <a:solidFill>
                <a:schemeClr val="bg2">
                  <a:lumMod val="25000"/>
                </a:schemeClr>
              </a:solidFill>
              <a:cs typeface="Calibri" panose="020F0502020204030204" pitchFamily="34" charset="0"/>
            </a:endParaRPr>
          </a:p>
        </p:txBody>
      </p:sp>
      <p:pic>
        <p:nvPicPr>
          <p:cNvPr id="9" name="Picture 8">
            <a:extLst>
              <a:ext uri="{FF2B5EF4-FFF2-40B4-BE49-F238E27FC236}">
                <a16:creationId xmlns:a16="http://schemas.microsoft.com/office/drawing/2014/main" id="{3B3B9AAE-C6DC-F637-CCAC-33213675AD9F}"/>
              </a:ext>
            </a:extLst>
          </p:cNvPr>
          <p:cNvPicPr>
            <a:picLocks noChangeAspect="1"/>
          </p:cNvPicPr>
          <p:nvPr/>
        </p:nvPicPr>
        <p:blipFill>
          <a:blip r:embed="rId3"/>
          <a:stretch>
            <a:fillRect/>
          </a:stretch>
        </p:blipFill>
        <p:spPr>
          <a:xfrm>
            <a:off x="1016745" y="2754253"/>
            <a:ext cx="2651795" cy="1998221"/>
          </a:xfrm>
          <a:prstGeom prst="rect">
            <a:avLst/>
          </a:prstGeom>
        </p:spPr>
      </p:pic>
      <p:pic>
        <p:nvPicPr>
          <p:cNvPr id="11" name="Picture 10">
            <a:extLst>
              <a:ext uri="{FF2B5EF4-FFF2-40B4-BE49-F238E27FC236}">
                <a16:creationId xmlns:a16="http://schemas.microsoft.com/office/drawing/2014/main" id="{8AA4A3C7-FE4D-BB91-7D1C-64825C1E2A87}"/>
              </a:ext>
            </a:extLst>
          </p:cNvPr>
          <p:cNvPicPr>
            <a:picLocks noChangeAspect="1"/>
          </p:cNvPicPr>
          <p:nvPr/>
        </p:nvPicPr>
        <p:blipFill>
          <a:blip r:embed="rId4"/>
          <a:stretch>
            <a:fillRect/>
          </a:stretch>
        </p:blipFill>
        <p:spPr>
          <a:xfrm>
            <a:off x="4575180" y="2754253"/>
            <a:ext cx="2684259" cy="1998221"/>
          </a:xfrm>
          <a:prstGeom prst="rect">
            <a:avLst/>
          </a:prstGeom>
        </p:spPr>
      </p:pic>
      <p:pic>
        <p:nvPicPr>
          <p:cNvPr id="16" name="Picture 15">
            <a:extLst>
              <a:ext uri="{FF2B5EF4-FFF2-40B4-BE49-F238E27FC236}">
                <a16:creationId xmlns:a16="http://schemas.microsoft.com/office/drawing/2014/main" id="{F12EE1EA-E336-5674-BFAE-4335B9981501}"/>
              </a:ext>
            </a:extLst>
          </p:cNvPr>
          <p:cNvPicPr>
            <a:picLocks noChangeAspect="1"/>
          </p:cNvPicPr>
          <p:nvPr/>
        </p:nvPicPr>
        <p:blipFill>
          <a:blip r:embed="rId5"/>
          <a:stretch>
            <a:fillRect/>
          </a:stretch>
        </p:blipFill>
        <p:spPr>
          <a:xfrm>
            <a:off x="8140299" y="2754252"/>
            <a:ext cx="2719343" cy="1998221"/>
          </a:xfrm>
          <a:prstGeom prst="rect">
            <a:avLst/>
          </a:prstGeom>
        </p:spPr>
      </p:pic>
      <p:pic>
        <p:nvPicPr>
          <p:cNvPr id="18" name="Picture 17">
            <a:extLst>
              <a:ext uri="{FF2B5EF4-FFF2-40B4-BE49-F238E27FC236}">
                <a16:creationId xmlns:a16="http://schemas.microsoft.com/office/drawing/2014/main" id="{E1F8526F-BD44-D3F0-607A-4F0678D50266}"/>
              </a:ext>
            </a:extLst>
          </p:cNvPr>
          <p:cNvPicPr>
            <a:picLocks noChangeAspect="1"/>
          </p:cNvPicPr>
          <p:nvPr/>
        </p:nvPicPr>
        <p:blipFill>
          <a:blip r:embed="rId6"/>
          <a:stretch>
            <a:fillRect/>
          </a:stretch>
        </p:blipFill>
        <p:spPr>
          <a:xfrm>
            <a:off x="3114611" y="2192540"/>
            <a:ext cx="1439979" cy="573742"/>
          </a:xfrm>
          <a:prstGeom prst="rect">
            <a:avLst/>
          </a:prstGeom>
        </p:spPr>
      </p:pic>
      <p:pic>
        <p:nvPicPr>
          <p:cNvPr id="19" name="Picture 18">
            <a:extLst>
              <a:ext uri="{FF2B5EF4-FFF2-40B4-BE49-F238E27FC236}">
                <a16:creationId xmlns:a16="http://schemas.microsoft.com/office/drawing/2014/main" id="{2700A657-7EA4-72D8-CAC0-D7D547A7BD69}"/>
              </a:ext>
            </a:extLst>
          </p:cNvPr>
          <p:cNvPicPr>
            <a:picLocks noChangeAspect="1"/>
          </p:cNvPicPr>
          <p:nvPr/>
        </p:nvPicPr>
        <p:blipFill>
          <a:blip r:embed="rId6"/>
          <a:stretch>
            <a:fillRect/>
          </a:stretch>
        </p:blipFill>
        <p:spPr>
          <a:xfrm>
            <a:off x="6797238" y="2180510"/>
            <a:ext cx="1439979" cy="573742"/>
          </a:xfrm>
          <a:prstGeom prst="rect">
            <a:avLst/>
          </a:prstGeom>
        </p:spPr>
      </p:pic>
      <p:pic>
        <p:nvPicPr>
          <p:cNvPr id="20" name="Picture 19">
            <a:extLst>
              <a:ext uri="{FF2B5EF4-FFF2-40B4-BE49-F238E27FC236}">
                <a16:creationId xmlns:a16="http://schemas.microsoft.com/office/drawing/2014/main" id="{7DE21039-4228-F6C5-82EA-50BB5E7185EC}"/>
              </a:ext>
            </a:extLst>
          </p:cNvPr>
          <p:cNvPicPr>
            <a:picLocks noChangeAspect="1"/>
          </p:cNvPicPr>
          <p:nvPr/>
        </p:nvPicPr>
        <p:blipFill>
          <a:blip r:embed="rId6"/>
          <a:stretch>
            <a:fillRect/>
          </a:stretch>
        </p:blipFill>
        <p:spPr>
          <a:xfrm>
            <a:off x="10460948" y="2149007"/>
            <a:ext cx="1439979" cy="573742"/>
          </a:xfrm>
          <a:prstGeom prst="rect">
            <a:avLst/>
          </a:prstGeom>
        </p:spPr>
      </p:pic>
      <p:sp>
        <p:nvSpPr>
          <p:cNvPr id="5" name="TextBox 4">
            <a:extLst>
              <a:ext uri="{FF2B5EF4-FFF2-40B4-BE49-F238E27FC236}">
                <a16:creationId xmlns:a16="http://schemas.microsoft.com/office/drawing/2014/main" id="{6A21EAAD-F4B1-FC91-3EAF-C81E1EDF604E}"/>
              </a:ext>
            </a:extLst>
          </p:cNvPr>
          <p:cNvSpPr txBox="1"/>
          <p:nvPr/>
        </p:nvSpPr>
        <p:spPr>
          <a:xfrm>
            <a:off x="1538804" y="5239507"/>
            <a:ext cx="2963169" cy="830997"/>
          </a:xfrm>
          <a:prstGeom prst="rect">
            <a:avLst/>
          </a:prstGeom>
        </p:spPr>
        <p:txBody>
          <a:bodyPr wrap="square">
            <a:spAutoFit/>
          </a:bodyPr>
          <a:lstStyle>
            <a:defPPr>
              <a:defRPr lang="en-US"/>
            </a:defPPr>
            <a:lvl1pPr>
              <a:defRPr sz="2300">
                <a:cs typeface="Calibri Light" panose="020F0302020204030204" pitchFamily="34" charset="0"/>
              </a:defRPr>
            </a:lvl1pPr>
          </a:lstStyle>
          <a:p>
            <a:r>
              <a:rPr lang="nb-NO" sz="2400" dirty="0"/>
              <a:t>Finansregnskapet har to hovedfunksjoner:</a:t>
            </a:r>
          </a:p>
        </p:txBody>
      </p:sp>
      <p:sp>
        <p:nvSpPr>
          <p:cNvPr id="8" name="TextBox 7">
            <a:extLst>
              <a:ext uri="{FF2B5EF4-FFF2-40B4-BE49-F238E27FC236}">
                <a16:creationId xmlns:a16="http://schemas.microsoft.com/office/drawing/2014/main" id="{477F9FC0-6CC6-BBBB-17AD-72436B1DAF09}"/>
              </a:ext>
            </a:extLst>
          </p:cNvPr>
          <p:cNvSpPr txBox="1"/>
          <p:nvPr/>
        </p:nvSpPr>
        <p:spPr>
          <a:xfrm>
            <a:off x="5000498" y="4982995"/>
            <a:ext cx="5960270" cy="830997"/>
          </a:xfrm>
          <a:prstGeom prst="rect">
            <a:avLst/>
          </a:prstGeom>
          <a:noFill/>
        </p:spPr>
        <p:txBody>
          <a:bodyPr wrap="square">
            <a:spAutoFit/>
          </a:bodyPr>
          <a:lstStyle/>
          <a:p>
            <a:pPr marL="457200" indent="-457200">
              <a:buFont typeface="+mj-lt"/>
              <a:buAutoNum type="arabicPeriod"/>
            </a:pPr>
            <a:r>
              <a:rPr lang="nb-NO" sz="2400" dirty="0"/>
              <a:t>Det skal vise hvordan virksomhetens midler har blitt brukt i løpet av perioden. </a:t>
            </a:r>
            <a:endParaRPr lang="en-GB" sz="2400" dirty="0"/>
          </a:p>
        </p:txBody>
      </p:sp>
      <p:sp>
        <p:nvSpPr>
          <p:cNvPr id="12" name="TextBox 11">
            <a:extLst>
              <a:ext uri="{FF2B5EF4-FFF2-40B4-BE49-F238E27FC236}">
                <a16:creationId xmlns:a16="http://schemas.microsoft.com/office/drawing/2014/main" id="{B602FD38-FF70-8AE1-BE98-0F343276305C}"/>
              </a:ext>
            </a:extLst>
          </p:cNvPr>
          <p:cNvSpPr txBox="1"/>
          <p:nvPr/>
        </p:nvSpPr>
        <p:spPr>
          <a:xfrm>
            <a:off x="5000498" y="5850142"/>
            <a:ext cx="6093994" cy="461665"/>
          </a:xfrm>
          <a:prstGeom prst="rect">
            <a:avLst/>
          </a:prstGeom>
          <a:noFill/>
        </p:spPr>
        <p:txBody>
          <a:bodyPr wrap="square">
            <a:spAutoFit/>
          </a:bodyPr>
          <a:lstStyle/>
          <a:p>
            <a:pPr marL="457200" indent="-457200">
              <a:buFont typeface="+mj-lt"/>
              <a:buAutoNum type="arabicPeriod" startAt="2"/>
            </a:pPr>
            <a:r>
              <a:rPr lang="nb-NO" sz="2400" dirty="0"/>
              <a:t>Det skal redegjøre for virksomhetens status.</a:t>
            </a:r>
            <a:endParaRPr lang="en-GB" sz="2400" dirty="0"/>
          </a:p>
        </p:txBody>
      </p:sp>
      <p:sp>
        <p:nvSpPr>
          <p:cNvPr id="13" name="Right Brace 12">
            <a:extLst>
              <a:ext uri="{FF2B5EF4-FFF2-40B4-BE49-F238E27FC236}">
                <a16:creationId xmlns:a16="http://schemas.microsoft.com/office/drawing/2014/main" id="{00430F84-CDF4-9E7E-2849-D62159447846}"/>
              </a:ext>
            </a:extLst>
          </p:cNvPr>
          <p:cNvSpPr/>
          <p:nvPr/>
        </p:nvSpPr>
        <p:spPr>
          <a:xfrm>
            <a:off x="4296290" y="5048291"/>
            <a:ext cx="563525" cy="1213428"/>
          </a:xfrm>
          <a:prstGeom prst="rightBrace">
            <a:avLst>
              <a:gd name="adj1" fmla="val 20796"/>
              <a:gd name="adj2" fmla="val 51729"/>
            </a:avLst>
          </a:prstGeom>
          <a:ln>
            <a:solidFill>
              <a:srgbClr val="5E8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3361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0-#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ppt_x"/>
                                          </p:val>
                                        </p:tav>
                                        <p:tav tm="100000">
                                          <p:val>
                                            <p:strVal val="#ppt_x"/>
                                          </p:val>
                                        </p:tav>
                                      </p:tavLst>
                                    </p:anim>
                                    <p:anim calcmode="lin" valueType="num">
                                      <p:cBhvr additive="base">
                                        <p:cTn id="5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4D04241B6A2C49AEC0829EF2CEDC39" ma:contentTypeVersion="13" ma:contentTypeDescription="Create a new document." ma:contentTypeScope="" ma:versionID="5ad66e5aa1a913266c0a57961daaf30d">
  <xsd:schema xmlns:xsd="http://www.w3.org/2001/XMLSchema" xmlns:xs="http://www.w3.org/2001/XMLSchema" xmlns:p="http://schemas.microsoft.com/office/2006/metadata/properties" xmlns:ns3="44bfa961-d78b-447a-878e-35665a8e91da" xmlns:ns4="798669ef-5b93-4279-81b9-857416755ccd" targetNamespace="http://schemas.microsoft.com/office/2006/metadata/properties" ma:root="true" ma:fieldsID="fcb947eb79d02d64013818fd7b672b1b" ns3:_="" ns4:_="">
    <xsd:import namespace="44bfa961-d78b-447a-878e-35665a8e91da"/>
    <xsd:import namespace="798669ef-5b93-4279-81b9-857416755c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fa961-d78b-447a-878e-35665a8e9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8669ef-5b93-4279-81b9-857416755c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68FAF5-4742-48A4-8732-20D0121F1250}">
  <ds:schemaRefs>
    <ds:schemaRef ds:uri="http://purl.org/dc/dcmitype/"/>
    <ds:schemaRef ds:uri="http://purl.org/dc/elements/1.1/"/>
    <ds:schemaRef ds:uri="http://purl.org/dc/terms/"/>
    <ds:schemaRef ds:uri="http://schemas.openxmlformats.org/package/2006/metadata/core-properties"/>
    <ds:schemaRef ds:uri="http://schemas.microsoft.com/office/2006/metadata/properties"/>
    <ds:schemaRef ds:uri="http://schemas.microsoft.com/office/2006/documentManagement/types"/>
    <ds:schemaRef ds:uri="798669ef-5b93-4279-81b9-857416755ccd"/>
    <ds:schemaRef ds:uri="http://schemas.microsoft.com/office/infopath/2007/PartnerControls"/>
    <ds:schemaRef ds:uri="44bfa961-d78b-447a-878e-35665a8e91da"/>
    <ds:schemaRef ds:uri="http://www.w3.org/XML/1998/namespace"/>
  </ds:schemaRefs>
</ds:datastoreItem>
</file>

<file path=customXml/itemProps2.xml><?xml version="1.0" encoding="utf-8"?>
<ds:datastoreItem xmlns:ds="http://schemas.openxmlformats.org/officeDocument/2006/customXml" ds:itemID="{ACA239D5-2D85-4CD5-B070-0B4FAC9BC023}">
  <ds:schemaRefs>
    <ds:schemaRef ds:uri="http://schemas.microsoft.com/sharepoint/v3/contenttype/forms"/>
  </ds:schemaRefs>
</ds:datastoreItem>
</file>

<file path=customXml/itemProps3.xml><?xml version="1.0" encoding="utf-8"?>
<ds:datastoreItem xmlns:ds="http://schemas.openxmlformats.org/officeDocument/2006/customXml" ds:itemID="{485EF68D-BF86-49A6-A158-B69A2762E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bfa961-d78b-447a-878e-35665a8e91da"/>
    <ds:schemaRef ds:uri="798669ef-5b93-4279-81b9-857416755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7822</TotalTime>
  <Words>2786</Words>
  <Application>Microsoft Office PowerPoint</Application>
  <PresentationFormat>Widescreen</PresentationFormat>
  <Paragraphs>451</Paragraphs>
  <Slides>35</Slides>
  <Notes>23</Notes>
  <HiddenSlides>0</HiddenSlides>
  <MMClips>0</MMClips>
  <ScaleCrop>false</ScaleCrop>
  <HeadingPairs>
    <vt:vector size="6" baseType="variant">
      <vt:variant>
        <vt:lpstr>Brukte skrifter</vt:lpstr>
      </vt:variant>
      <vt:variant>
        <vt:i4>16</vt:i4>
      </vt:variant>
      <vt:variant>
        <vt:lpstr>Tema</vt:lpstr>
      </vt:variant>
      <vt:variant>
        <vt:i4>1</vt:i4>
      </vt:variant>
      <vt:variant>
        <vt:lpstr>Lysbildetitler</vt:lpstr>
      </vt:variant>
      <vt:variant>
        <vt:i4>35</vt:i4>
      </vt:variant>
    </vt:vector>
  </HeadingPairs>
  <TitlesOfParts>
    <vt:vector size="52" baseType="lpstr">
      <vt:lpstr>Aldhabi</vt:lpstr>
      <vt:lpstr>Arial</vt:lpstr>
      <vt:lpstr>Arial Black</vt:lpstr>
      <vt:lpstr>Arial Nova</vt:lpstr>
      <vt:lpstr>Calibri</vt:lpstr>
      <vt:lpstr>Calibri   </vt:lpstr>
      <vt:lpstr>Calibri    </vt:lpstr>
      <vt:lpstr>Calibri     </vt:lpstr>
      <vt:lpstr>Calibri Light</vt:lpstr>
      <vt:lpstr>Minion pro</vt:lpstr>
      <vt:lpstr>Minion pro</vt:lpstr>
      <vt:lpstr>MinionPro-It</vt:lpstr>
      <vt:lpstr>MinionPro-Regular</vt:lpstr>
      <vt:lpstr>Symbol</vt:lpstr>
      <vt:lpstr>Times New Roman</vt:lpstr>
      <vt:lpstr>tstar</vt:lpstr>
      <vt:lpstr>Office Theme</vt:lpstr>
      <vt:lpstr>BUS101_Bedriftsøkonomiske sammenhenger</vt:lpstr>
      <vt:lpstr>Dagens agenda</vt:lpstr>
      <vt:lpstr>Om eksamen i BUS101, 12/12/22</vt:lpstr>
      <vt:lpstr>PowerPoint-presentasjon</vt:lpstr>
      <vt:lpstr>The true language of business is accounting …</vt:lpstr>
      <vt:lpstr>PowerPoint-presentasjon</vt:lpstr>
      <vt:lpstr>PowerPoint-presentasjon</vt:lpstr>
      <vt:lpstr>PowerPoint-presentasjon</vt:lpstr>
      <vt:lpstr>Fra registrering til formidling</vt:lpstr>
      <vt:lpstr>Regnskapet består i praksis av fire elementer</vt:lpstr>
      <vt:lpstr>Regnskapets samfunnsnytte</vt:lpstr>
      <vt:lpstr>Hvordan finansregnskapet påvirker aktivitetsnivået i samfunnet</vt:lpstr>
      <vt:lpstr>Årsregnskapet inngår i årsrapporten</vt:lpstr>
      <vt:lpstr>PowerPoint-presentasjon</vt:lpstr>
      <vt:lpstr>Hvem må føre regnskap? </vt:lpstr>
      <vt:lpstr>Hvor finner vi finansregnskaper til norske selskaper?</vt:lpstr>
      <vt:lpstr>Ulike regnskapsspråk</vt:lpstr>
      <vt:lpstr>Hvorfor må bedrifter tjene penger?</vt:lpstr>
      <vt:lpstr>Brukerne av regnskapet («stakeholders»)</vt:lpstr>
      <vt:lpstr>To hovedkomponenter i regnskapet</vt:lpstr>
      <vt:lpstr>PowerPoint-presentasjon</vt:lpstr>
      <vt:lpstr>Balanseoppstillingen</vt:lpstr>
      <vt:lpstr>PowerPoint-presentasjon</vt:lpstr>
      <vt:lpstr>PowerPoint-presentasjon</vt:lpstr>
      <vt:lpstr>PowerPoint-presentasjon</vt:lpstr>
      <vt:lpstr>PowerPoint-presentasjon</vt:lpstr>
      <vt:lpstr>Hva er Egenkapital (EK)?</vt:lpstr>
      <vt:lpstr>Utgifter, kostnader og utbetalinger – ikke det samme</vt:lpstr>
      <vt:lpstr>Utgifter, kostnader og utbetalinger</vt:lpstr>
      <vt:lpstr>Utgifter, kostnader og utbetalinger</vt:lpstr>
      <vt:lpstr>Utgifter, kostnader og utbetalinger</vt:lpstr>
      <vt:lpstr>PowerPoint-presentasjon</vt:lpstr>
      <vt:lpstr>PowerPoint-presentasjon</vt:lpstr>
      <vt:lpstr>PowerPoint-presentasjon</vt:lpstr>
      <vt:lpstr>Takk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Stig Aleksander Aune</dc:creator>
  <cp:lastModifiedBy>Christopher Johansen</cp:lastModifiedBy>
  <cp:revision>9</cp:revision>
  <cp:lastPrinted>2022-08-15T12:13:30Z</cp:lastPrinted>
  <dcterms:created xsi:type="dcterms:W3CDTF">2020-04-25T06:19:07Z</dcterms:created>
  <dcterms:modified xsi:type="dcterms:W3CDTF">2023-09-21T07:55:48Z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stig.aleksander.aune@nmbu.no</vt:lpwstr>
  </property>
  <property fmtid="{D5CDD505-2E9C-101B-9397-08002B2CF9AE}" pid="5" name="MSIP_Label_d0484126-3486-41a9-802e-7f1e2277276c_SetDate">
    <vt:lpwstr>2020-04-25T06:19:18.4304237Z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ActionId">
    <vt:lpwstr>5e58fc8d-5d14-4628-851d-39773e01b1eb</vt:lpwstr>
  </property>
  <property fmtid="{D5CDD505-2E9C-101B-9397-08002B2CF9AE}" pid="9" name="MSIP_Label_d0484126-3486-41a9-802e-7f1e2277276c_Extended_MSFT_Method">
    <vt:lpwstr>Automatic</vt:lpwstr>
  </property>
  <property fmtid="{D5CDD505-2E9C-101B-9397-08002B2CF9AE}" pid="10" name="Sensitivity">
    <vt:lpwstr>Internal</vt:lpwstr>
  </property>
  <property fmtid="{D5CDD505-2E9C-101B-9397-08002B2CF9AE}" pid="11" name="ContentTypeId">
    <vt:lpwstr>0x010100934D04241B6A2C49AEC0829EF2CEDC39</vt:lpwstr>
  </property>
</Properties>
</file>